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4" r:id="rId2"/>
  </p:sldMasterIdLst>
  <p:handoutMasterIdLst>
    <p:handoutMasterId r:id="rId27"/>
  </p:handoutMasterIdLst>
  <p:sldIdLst>
    <p:sldId id="257" r:id="rId3"/>
    <p:sldId id="258" r:id="rId4"/>
    <p:sldId id="264" r:id="rId5"/>
    <p:sldId id="263" r:id="rId6"/>
    <p:sldId id="265" r:id="rId7"/>
    <p:sldId id="260" r:id="rId8"/>
    <p:sldId id="267" r:id="rId9"/>
    <p:sldId id="266" r:id="rId10"/>
    <p:sldId id="268" r:id="rId11"/>
    <p:sldId id="269" r:id="rId12"/>
    <p:sldId id="272" r:id="rId13"/>
    <p:sldId id="271" r:id="rId14"/>
    <p:sldId id="273" r:id="rId15"/>
    <p:sldId id="262" r:id="rId16"/>
    <p:sldId id="270" r:id="rId17"/>
    <p:sldId id="274" r:id="rId18"/>
    <p:sldId id="279" r:id="rId19"/>
    <p:sldId id="275" r:id="rId20"/>
    <p:sldId id="276" r:id="rId21"/>
    <p:sldId id="277" r:id="rId22"/>
    <p:sldId id="278" r:id="rId23"/>
    <p:sldId id="280" r:id="rId24"/>
    <p:sldId id="284" r:id="rId25"/>
    <p:sldId id="285" r:id="rId26"/>
  </p:sldIdLst>
  <p:sldSz cx="12192000" cy="6858000"/>
  <p:notesSz cx="6797675" cy="9926638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3751F-F1DE-48D2-A779-58FC1080AA6A}" type="doc">
      <dgm:prSet loTypeId="urn:microsoft.com/office/officeart/2005/8/layout/lProcess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9AE56FF-1640-4029-9DE3-0101079F578E}">
      <dgm:prSet phldrT="[Текст]" custT="1"/>
      <dgm:spPr/>
      <dgm:t>
        <a:bodyPr/>
        <a:lstStyle/>
        <a:p>
          <a:endParaRPr lang="ru-RU" sz="2800" dirty="0"/>
        </a:p>
      </dgm:t>
    </dgm:pt>
    <dgm:pt modelId="{EC95F69B-81FE-4B8D-B62C-ECF7B50B77C1}" type="parTrans" cxnId="{C7F18A2E-0B8F-4023-95D1-A9A0F4B0FCAD}">
      <dgm:prSet/>
      <dgm:spPr/>
      <dgm:t>
        <a:bodyPr/>
        <a:lstStyle/>
        <a:p>
          <a:endParaRPr lang="ru-RU"/>
        </a:p>
      </dgm:t>
    </dgm:pt>
    <dgm:pt modelId="{BDAB508A-B9EB-492E-A501-60B10071100C}" type="sibTrans" cxnId="{C7F18A2E-0B8F-4023-95D1-A9A0F4B0FCAD}">
      <dgm:prSet/>
      <dgm:spPr/>
      <dgm:t>
        <a:bodyPr/>
        <a:lstStyle/>
        <a:p>
          <a:endParaRPr lang="ru-RU"/>
        </a:p>
      </dgm:t>
    </dgm:pt>
    <dgm:pt modelId="{FAF9869D-DD73-4243-8B0E-88C0D8B1BB1E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2">
                  <a:lumMod val="75000"/>
                </a:schemeClr>
              </a:solidFill>
            </a:rPr>
            <a:t>Скорость оборота</a:t>
          </a:r>
          <a:endParaRPr lang="ru-RU" sz="3200" dirty="0">
            <a:solidFill>
              <a:schemeClr val="tx2">
                <a:lumMod val="75000"/>
              </a:schemeClr>
            </a:solidFill>
          </a:endParaRPr>
        </a:p>
      </dgm:t>
    </dgm:pt>
    <dgm:pt modelId="{2AF68B92-9337-4123-B93B-981BC9E731CB}" type="parTrans" cxnId="{2A662B0F-13E2-4552-8DE8-C7B5BF0AE08C}">
      <dgm:prSet/>
      <dgm:spPr/>
      <dgm:t>
        <a:bodyPr/>
        <a:lstStyle/>
        <a:p>
          <a:endParaRPr lang="ru-RU"/>
        </a:p>
      </dgm:t>
    </dgm:pt>
    <dgm:pt modelId="{A1C35432-CC6B-4D76-97A5-067E28B7C958}" type="sibTrans" cxnId="{2A662B0F-13E2-4552-8DE8-C7B5BF0AE08C}">
      <dgm:prSet/>
      <dgm:spPr/>
      <dgm:t>
        <a:bodyPr/>
        <a:lstStyle/>
        <a:p>
          <a:endParaRPr lang="ru-RU"/>
        </a:p>
      </dgm:t>
    </dgm:pt>
    <dgm:pt modelId="{08CD590F-B536-4ED1-B01B-F9D4D8186F78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2">
                  <a:lumMod val="75000"/>
                </a:schemeClr>
              </a:solidFill>
            </a:rPr>
            <a:t>Количество оборотов, которое совершают капитал и его составляющие  за анализируемый период</a:t>
          </a:r>
          <a:endParaRPr lang="ru-RU" sz="2400" dirty="0">
            <a:solidFill>
              <a:schemeClr val="tx2">
                <a:lumMod val="75000"/>
              </a:schemeClr>
            </a:solidFill>
          </a:endParaRPr>
        </a:p>
      </dgm:t>
    </dgm:pt>
    <dgm:pt modelId="{0915CBA5-8843-4D15-B15B-E283454B9A28}" type="parTrans" cxnId="{6E154BD0-9EC2-4FA6-88D6-99BE7B601E0C}">
      <dgm:prSet/>
      <dgm:spPr/>
      <dgm:t>
        <a:bodyPr/>
        <a:lstStyle/>
        <a:p>
          <a:endParaRPr lang="ru-RU"/>
        </a:p>
      </dgm:t>
    </dgm:pt>
    <dgm:pt modelId="{34EAF5F7-574E-4D58-8303-E0DE985E3B9B}" type="sibTrans" cxnId="{6E154BD0-9EC2-4FA6-88D6-99BE7B601E0C}">
      <dgm:prSet/>
      <dgm:spPr/>
      <dgm:t>
        <a:bodyPr/>
        <a:lstStyle/>
        <a:p>
          <a:endParaRPr lang="ru-RU"/>
        </a:p>
      </dgm:t>
    </dgm:pt>
    <dgm:pt modelId="{3BD74774-F51E-4108-B505-F3EDA284B7BC}">
      <dgm:prSet phldrT="[Текст]"/>
      <dgm:spPr/>
      <dgm:t>
        <a:bodyPr/>
        <a:lstStyle/>
        <a:p>
          <a:endParaRPr lang="ru-RU" dirty="0"/>
        </a:p>
      </dgm:t>
    </dgm:pt>
    <dgm:pt modelId="{8F9BBA97-0184-442B-99DC-2D19A5C1A0C3}" type="parTrans" cxnId="{02FE3ABA-040C-4690-995E-A4E5E04998BE}">
      <dgm:prSet/>
      <dgm:spPr/>
      <dgm:t>
        <a:bodyPr/>
        <a:lstStyle/>
        <a:p>
          <a:endParaRPr lang="ru-RU"/>
        </a:p>
      </dgm:t>
    </dgm:pt>
    <dgm:pt modelId="{903C1462-CAA5-4235-803B-13BA8DC26BB9}" type="sibTrans" cxnId="{02FE3ABA-040C-4690-995E-A4E5E04998BE}">
      <dgm:prSet/>
      <dgm:spPr/>
      <dgm:t>
        <a:bodyPr/>
        <a:lstStyle/>
        <a:p>
          <a:endParaRPr lang="ru-RU"/>
        </a:p>
      </dgm:t>
    </dgm:pt>
    <dgm:pt modelId="{C48D00E6-416F-4BBB-8662-375132EADE36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2">
                  <a:lumMod val="75000"/>
                </a:schemeClr>
              </a:solidFill>
            </a:rPr>
            <a:t>Период оборота</a:t>
          </a:r>
          <a:endParaRPr lang="ru-RU" sz="3200" dirty="0">
            <a:solidFill>
              <a:schemeClr val="tx2">
                <a:lumMod val="75000"/>
              </a:schemeClr>
            </a:solidFill>
          </a:endParaRPr>
        </a:p>
      </dgm:t>
    </dgm:pt>
    <dgm:pt modelId="{CCD677CF-0F9D-4356-B1E7-4AEEE31F9467}" type="parTrans" cxnId="{733FCFA0-FF72-48F4-AE02-DAF4AB6C76D0}">
      <dgm:prSet/>
      <dgm:spPr/>
      <dgm:t>
        <a:bodyPr/>
        <a:lstStyle/>
        <a:p>
          <a:endParaRPr lang="ru-RU"/>
        </a:p>
      </dgm:t>
    </dgm:pt>
    <dgm:pt modelId="{67504B6B-1993-4FE6-BC6C-3D7695127C39}" type="sibTrans" cxnId="{733FCFA0-FF72-48F4-AE02-DAF4AB6C76D0}">
      <dgm:prSet/>
      <dgm:spPr/>
      <dgm:t>
        <a:bodyPr/>
        <a:lstStyle/>
        <a:p>
          <a:endParaRPr lang="ru-RU"/>
        </a:p>
      </dgm:t>
    </dgm:pt>
    <dgm:pt modelId="{84434EFB-CAB4-45E7-85C4-8477B99ECED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2">
                  <a:lumMod val="75000"/>
                </a:schemeClr>
              </a:solidFill>
            </a:rPr>
            <a:t>Средний срок за который совершается кругооборот капитала и его составляющих</a:t>
          </a:r>
          <a:endParaRPr lang="ru-RU" sz="2400" dirty="0">
            <a:solidFill>
              <a:schemeClr val="tx2">
                <a:lumMod val="75000"/>
              </a:schemeClr>
            </a:solidFill>
          </a:endParaRPr>
        </a:p>
      </dgm:t>
    </dgm:pt>
    <dgm:pt modelId="{00AADA38-8A99-4950-86CB-0F7474F769EF}" type="parTrans" cxnId="{3A69F9B4-7693-4B9F-A517-67CB81BE3C68}">
      <dgm:prSet/>
      <dgm:spPr/>
      <dgm:t>
        <a:bodyPr/>
        <a:lstStyle/>
        <a:p>
          <a:endParaRPr lang="ru-RU"/>
        </a:p>
      </dgm:t>
    </dgm:pt>
    <dgm:pt modelId="{7AD09699-EDE9-450A-8FBB-6F9ABCC2B700}" type="sibTrans" cxnId="{3A69F9B4-7693-4B9F-A517-67CB81BE3C68}">
      <dgm:prSet/>
      <dgm:spPr/>
      <dgm:t>
        <a:bodyPr/>
        <a:lstStyle/>
        <a:p>
          <a:endParaRPr lang="ru-RU"/>
        </a:p>
      </dgm:t>
    </dgm:pt>
    <dgm:pt modelId="{36B40CE5-CB36-4A85-992D-77040FAF19ED}" type="pres">
      <dgm:prSet presAssocID="{0C63751F-F1DE-48D2-A779-58FC1080AA6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02C0F4-3B35-41EB-8EA4-DD8D575EC71A}" type="pres">
      <dgm:prSet presAssocID="{09AE56FF-1640-4029-9DE3-0101079F578E}" presName="compNode" presStyleCnt="0"/>
      <dgm:spPr/>
    </dgm:pt>
    <dgm:pt modelId="{0F33AB94-8370-4D2B-9034-90AE70C84B4C}" type="pres">
      <dgm:prSet presAssocID="{09AE56FF-1640-4029-9DE3-0101079F578E}" presName="aNode" presStyleLbl="bgShp" presStyleIdx="0" presStyleCnt="2"/>
      <dgm:spPr/>
      <dgm:t>
        <a:bodyPr/>
        <a:lstStyle/>
        <a:p>
          <a:endParaRPr lang="ru-RU"/>
        </a:p>
      </dgm:t>
    </dgm:pt>
    <dgm:pt modelId="{924C4F5B-EAF8-44E4-A4AC-073F0509DC61}" type="pres">
      <dgm:prSet presAssocID="{09AE56FF-1640-4029-9DE3-0101079F578E}" presName="textNode" presStyleLbl="bgShp" presStyleIdx="0" presStyleCnt="2"/>
      <dgm:spPr/>
      <dgm:t>
        <a:bodyPr/>
        <a:lstStyle/>
        <a:p>
          <a:endParaRPr lang="ru-RU"/>
        </a:p>
      </dgm:t>
    </dgm:pt>
    <dgm:pt modelId="{9B533756-006B-4CE0-A64B-8145B0B6C5CE}" type="pres">
      <dgm:prSet presAssocID="{09AE56FF-1640-4029-9DE3-0101079F578E}" presName="compChildNode" presStyleCnt="0"/>
      <dgm:spPr/>
    </dgm:pt>
    <dgm:pt modelId="{5E84E171-B49A-46C9-A38A-D9921C896B30}" type="pres">
      <dgm:prSet presAssocID="{09AE56FF-1640-4029-9DE3-0101079F578E}" presName="theInnerList" presStyleCnt="0"/>
      <dgm:spPr/>
    </dgm:pt>
    <dgm:pt modelId="{B073BE2B-FCDB-41FA-8E4B-6CD42E33C907}" type="pres">
      <dgm:prSet presAssocID="{FAF9869D-DD73-4243-8B0E-88C0D8B1BB1E}" presName="childNode" presStyleLbl="node1" presStyleIdx="0" presStyleCnt="4" custScaleY="161606" custLinFactY="-288433" custLinFactNeighborX="1672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72E27-5425-42B9-8D05-7EB8728C04EB}" type="pres">
      <dgm:prSet presAssocID="{FAF9869D-DD73-4243-8B0E-88C0D8B1BB1E}" presName="aSpace2" presStyleCnt="0"/>
      <dgm:spPr/>
    </dgm:pt>
    <dgm:pt modelId="{0475A171-BAC0-4000-80B0-581198E5C55F}" type="pres">
      <dgm:prSet presAssocID="{08CD590F-B536-4ED1-B01B-F9D4D8186F78}" presName="childNode" presStyleLbl="node1" presStyleIdx="1" presStyleCnt="4" custScaleY="582755" custLinFactY="-286809" custLinFactNeighborX="572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92EAE-A91A-4118-9FB6-C8AC812DE7E6}" type="pres">
      <dgm:prSet presAssocID="{09AE56FF-1640-4029-9DE3-0101079F578E}" presName="aSpace" presStyleCnt="0"/>
      <dgm:spPr/>
    </dgm:pt>
    <dgm:pt modelId="{8E8EA924-BAD2-4188-809B-988A5F356FBF}" type="pres">
      <dgm:prSet presAssocID="{3BD74774-F51E-4108-B505-F3EDA284B7BC}" presName="compNode" presStyleCnt="0"/>
      <dgm:spPr/>
    </dgm:pt>
    <dgm:pt modelId="{06B5D5F6-5D02-45B0-B391-9F87A523542B}" type="pres">
      <dgm:prSet presAssocID="{3BD74774-F51E-4108-B505-F3EDA284B7BC}" presName="aNode" presStyleLbl="bgShp" presStyleIdx="1" presStyleCnt="2"/>
      <dgm:spPr/>
      <dgm:t>
        <a:bodyPr/>
        <a:lstStyle/>
        <a:p>
          <a:endParaRPr lang="ru-RU"/>
        </a:p>
      </dgm:t>
    </dgm:pt>
    <dgm:pt modelId="{1C0DA3F9-38B1-4A86-962B-62A183183FD3}" type="pres">
      <dgm:prSet presAssocID="{3BD74774-F51E-4108-B505-F3EDA284B7BC}" presName="textNode" presStyleLbl="bgShp" presStyleIdx="1" presStyleCnt="2"/>
      <dgm:spPr/>
      <dgm:t>
        <a:bodyPr/>
        <a:lstStyle/>
        <a:p>
          <a:endParaRPr lang="ru-RU"/>
        </a:p>
      </dgm:t>
    </dgm:pt>
    <dgm:pt modelId="{4E23E16E-5889-40D2-B071-1AF550E2ED69}" type="pres">
      <dgm:prSet presAssocID="{3BD74774-F51E-4108-B505-F3EDA284B7BC}" presName="compChildNode" presStyleCnt="0"/>
      <dgm:spPr/>
    </dgm:pt>
    <dgm:pt modelId="{DE5D8EB5-CF00-4D17-BD68-4300117C6971}" type="pres">
      <dgm:prSet presAssocID="{3BD74774-F51E-4108-B505-F3EDA284B7BC}" presName="theInnerList" presStyleCnt="0"/>
      <dgm:spPr/>
    </dgm:pt>
    <dgm:pt modelId="{CAD5B058-B540-4214-BF3E-EC405CC4CB2D}" type="pres">
      <dgm:prSet presAssocID="{C48D00E6-416F-4BBB-8662-375132EADE36}" presName="childNode" presStyleLbl="node1" presStyleIdx="2" presStyleCnt="4" custLinFactY="-176054" custLinFactNeighborX="415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8FA322-9F03-46C4-987F-2CDA7FCC241A}" type="pres">
      <dgm:prSet presAssocID="{C48D00E6-416F-4BBB-8662-375132EADE36}" presName="aSpace2" presStyleCnt="0"/>
      <dgm:spPr/>
    </dgm:pt>
    <dgm:pt modelId="{CD0719CB-8067-4BE4-B917-6B4ECB54E97E}" type="pres">
      <dgm:prSet presAssocID="{84434EFB-CAB4-45E7-85C4-8477B99ECED0}" presName="childNode" presStyleLbl="node1" presStyleIdx="3" presStyleCnt="4" custScaleY="354211" custLinFactY="-176015" custLinFactNeighborX="-1785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E6F17E-AD5B-4F1B-811F-A1E8E6D9BAC4}" type="presOf" srcId="{84434EFB-CAB4-45E7-85C4-8477B99ECED0}" destId="{CD0719CB-8067-4BE4-B917-6B4ECB54E97E}" srcOrd="0" destOrd="0" presId="urn:microsoft.com/office/officeart/2005/8/layout/lProcess2"/>
    <dgm:cxn modelId="{6FC02FE7-B089-4932-A5A1-6B8C90F16607}" type="presOf" srcId="{3BD74774-F51E-4108-B505-F3EDA284B7BC}" destId="{06B5D5F6-5D02-45B0-B391-9F87A523542B}" srcOrd="0" destOrd="0" presId="urn:microsoft.com/office/officeart/2005/8/layout/lProcess2"/>
    <dgm:cxn modelId="{B05A98E0-18D0-4CFC-B4B2-C40054E1F776}" type="presOf" srcId="{C48D00E6-416F-4BBB-8662-375132EADE36}" destId="{CAD5B058-B540-4214-BF3E-EC405CC4CB2D}" srcOrd="0" destOrd="0" presId="urn:microsoft.com/office/officeart/2005/8/layout/lProcess2"/>
    <dgm:cxn modelId="{2A662B0F-13E2-4552-8DE8-C7B5BF0AE08C}" srcId="{09AE56FF-1640-4029-9DE3-0101079F578E}" destId="{FAF9869D-DD73-4243-8B0E-88C0D8B1BB1E}" srcOrd="0" destOrd="0" parTransId="{2AF68B92-9337-4123-B93B-981BC9E731CB}" sibTransId="{A1C35432-CC6B-4D76-97A5-067E28B7C958}"/>
    <dgm:cxn modelId="{6E154BD0-9EC2-4FA6-88D6-99BE7B601E0C}" srcId="{09AE56FF-1640-4029-9DE3-0101079F578E}" destId="{08CD590F-B536-4ED1-B01B-F9D4D8186F78}" srcOrd="1" destOrd="0" parTransId="{0915CBA5-8843-4D15-B15B-E283454B9A28}" sibTransId="{34EAF5F7-574E-4D58-8303-E0DE985E3B9B}"/>
    <dgm:cxn modelId="{D209C796-6B2B-468F-B93A-BCC0049684AA}" type="presOf" srcId="{09AE56FF-1640-4029-9DE3-0101079F578E}" destId="{0F33AB94-8370-4D2B-9034-90AE70C84B4C}" srcOrd="0" destOrd="0" presId="urn:microsoft.com/office/officeart/2005/8/layout/lProcess2"/>
    <dgm:cxn modelId="{6650091D-AF23-4184-BBAF-702CB9E6F1CA}" type="presOf" srcId="{0C63751F-F1DE-48D2-A779-58FC1080AA6A}" destId="{36B40CE5-CB36-4A85-992D-77040FAF19ED}" srcOrd="0" destOrd="0" presId="urn:microsoft.com/office/officeart/2005/8/layout/lProcess2"/>
    <dgm:cxn modelId="{02FE3ABA-040C-4690-995E-A4E5E04998BE}" srcId="{0C63751F-F1DE-48D2-A779-58FC1080AA6A}" destId="{3BD74774-F51E-4108-B505-F3EDA284B7BC}" srcOrd="1" destOrd="0" parTransId="{8F9BBA97-0184-442B-99DC-2D19A5C1A0C3}" sibTransId="{903C1462-CAA5-4235-803B-13BA8DC26BB9}"/>
    <dgm:cxn modelId="{733FCFA0-FF72-48F4-AE02-DAF4AB6C76D0}" srcId="{3BD74774-F51E-4108-B505-F3EDA284B7BC}" destId="{C48D00E6-416F-4BBB-8662-375132EADE36}" srcOrd="0" destOrd="0" parTransId="{CCD677CF-0F9D-4356-B1E7-4AEEE31F9467}" sibTransId="{67504B6B-1993-4FE6-BC6C-3D7695127C39}"/>
    <dgm:cxn modelId="{B5E875E2-3DE5-415B-BAD8-E93F6F2B8A28}" type="presOf" srcId="{3BD74774-F51E-4108-B505-F3EDA284B7BC}" destId="{1C0DA3F9-38B1-4A86-962B-62A183183FD3}" srcOrd="1" destOrd="0" presId="urn:microsoft.com/office/officeart/2005/8/layout/lProcess2"/>
    <dgm:cxn modelId="{F346D8F6-CA15-4A66-A726-F2B578954840}" type="presOf" srcId="{FAF9869D-DD73-4243-8B0E-88C0D8B1BB1E}" destId="{B073BE2B-FCDB-41FA-8E4B-6CD42E33C907}" srcOrd="0" destOrd="0" presId="urn:microsoft.com/office/officeart/2005/8/layout/lProcess2"/>
    <dgm:cxn modelId="{C7F18A2E-0B8F-4023-95D1-A9A0F4B0FCAD}" srcId="{0C63751F-F1DE-48D2-A779-58FC1080AA6A}" destId="{09AE56FF-1640-4029-9DE3-0101079F578E}" srcOrd="0" destOrd="0" parTransId="{EC95F69B-81FE-4B8D-B62C-ECF7B50B77C1}" sibTransId="{BDAB508A-B9EB-492E-A501-60B10071100C}"/>
    <dgm:cxn modelId="{751FB863-D9C1-40FE-96C6-C74F592E61AF}" type="presOf" srcId="{08CD590F-B536-4ED1-B01B-F9D4D8186F78}" destId="{0475A171-BAC0-4000-80B0-581198E5C55F}" srcOrd="0" destOrd="0" presId="urn:microsoft.com/office/officeart/2005/8/layout/lProcess2"/>
    <dgm:cxn modelId="{3A69F9B4-7693-4B9F-A517-67CB81BE3C68}" srcId="{3BD74774-F51E-4108-B505-F3EDA284B7BC}" destId="{84434EFB-CAB4-45E7-85C4-8477B99ECED0}" srcOrd="1" destOrd="0" parTransId="{00AADA38-8A99-4950-86CB-0F7474F769EF}" sibTransId="{7AD09699-EDE9-450A-8FBB-6F9ABCC2B700}"/>
    <dgm:cxn modelId="{0FBF2BF6-6566-460E-BF4B-0200B4897F77}" type="presOf" srcId="{09AE56FF-1640-4029-9DE3-0101079F578E}" destId="{924C4F5B-EAF8-44E4-A4AC-073F0509DC61}" srcOrd="1" destOrd="0" presId="urn:microsoft.com/office/officeart/2005/8/layout/lProcess2"/>
    <dgm:cxn modelId="{FE3FA26E-8460-4385-8D36-A2F8486A83E9}" type="presParOf" srcId="{36B40CE5-CB36-4A85-992D-77040FAF19ED}" destId="{8102C0F4-3B35-41EB-8EA4-DD8D575EC71A}" srcOrd="0" destOrd="0" presId="urn:microsoft.com/office/officeart/2005/8/layout/lProcess2"/>
    <dgm:cxn modelId="{1D440B01-C427-48DE-BC81-4DC9B69A5FBE}" type="presParOf" srcId="{8102C0F4-3B35-41EB-8EA4-DD8D575EC71A}" destId="{0F33AB94-8370-4D2B-9034-90AE70C84B4C}" srcOrd="0" destOrd="0" presId="urn:microsoft.com/office/officeart/2005/8/layout/lProcess2"/>
    <dgm:cxn modelId="{F727B372-5E59-4752-B700-A55988BD3A84}" type="presParOf" srcId="{8102C0F4-3B35-41EB-8EA4-DD8D575EC71A}" destId="{924C4F5B-EAF8-44E4-A4AC-073F0509DC61}" srcOrd="1" destOrd="0" presId="urn:microsoft.com/office/officeart/2005/8/layout/lProcess2"/>
    <dgm:cxn modelId="{C15E1755-7743-4634-8F4F-F47D966EC1D5}" type="presParOf" srcId="{8102C0F4-3B35-41EB-8EA4-DD8D575EC71A}" destId="{9B533756-006B-4CE0-A64B-8145B0B6C5CE}" srcOrd="2" destOrd="0" presId="urn:microsoft.com/office/officeart/2005/8/layout/lProcess2"/>
    <dgm:cxn modelId="{A7C46EF4-12EF-4B2F-B99C-4261271054AD}" type="presParOf" srcId="{9B533756-006B-4CE0-A64B-8145B0B6C5CE}" destId="{5E84E171-B49A-46C9-A38A-D9921C896B30}" srcOrd="0" destOrd="0" presId="urn:microsoft.com/office/officeart/2005/8/layout/lProcess2"/>
    <dgm:cxn modelId="{B0A67F8C-B08B-49C8-8BB7-114DC09289D7}" type="presParOf" srcId="{5E84E171-B49A-46C9-A38A-D9921C896B30}" destId="{B073BE2B-FCDB-41FA-8E4B-6CD42E33C907}" srcOrd="0" destOrd="0" presId="urn:microsoft.com/office/officeart/2005/8/layout/lProcess2"/>
    <dgm:cxn modelId="{FB907F7D-8EC1-49C0-8B30-F38921421F84}" type="presParOf" srcId="{5E84E171-B49A-46C9-A38A-D9921C896B30}" destId="{94B72E27-5425-42B9-8D05-7EB8728C04EB}" srcOrd="1" destOrd="0" presId="urn:microsoft.com/office/officeart/2005/8/layout/lProcess2"/>
    <dgm:cxn modelId="{29F83ACD-E881-4641-AA50-A506D1F47C63}" type="presParOf" srcId="{5E84E171-B49A-46C9-A38A-D9921C896B30}" destId="{0475A171-BAC0-4000-80B0-581198E5C55F}" srcOrd="2" destOrd="0" presId="urn:microsoft.com/office/officeart/2005/8/layout/lProcess2"/>
    <dgm:cxn modelId="{224E1989-89C8-4A2E-B0BA-3BBBF6459C75}" type="presParOf" srcId="{36B40CE5-CB36-4A85-992D-77040FAF19ED}" destId="{F9092EAE-A91A-4118-9FB6-C8AC812DE7E6}" srcOrd="1" destOrd="0" presId="urn:microsoft.com/office/officeart/2005/8/layout/lProcess2"/>
    <dgm:cxn modelId="{72C9667E-62BE-4426-9A36-C850743AFE27}" type="presParOf" srcId="{36B40CE5-CB36-4A85-992D-77040FAF19ED}" destId="{8E8EA924-BAD2-4188-809B-988A5F356FBF}" srcOrd="2" destOrd="0" presId="urn:microsoft.com/office/officeart/2005/8/layout/lProcess2"/>
    <dgm:cxn modelId="{8A75366B-4175-4D40-A907-0046D13AF062}" type="presParOf" srcId="{8E8EA924-BAD2-4188-809B-988A5F356FBF}" destId="{06B5D5F6-5D02-45B0-B391-9F87A523542B}" srcOrd="0" destOrd="0" presId="urn:microsoft.com/office/officeart/2005/8/layout/lProcess2"/>
    <dgm:cxn modelId="{FBA5314E-1A3D-4114-AEE2-3E67A3283B57}" type="presParOf" srcId="{8E8EA924-BAD2-4188-809B-988A5F356FBF}" destId="{1C0DA3F9-38B1-4A86-962B-62A183183FD3}" srcOrd="1" destOrd="0" presId="urn:microsoft.com/office/officeart/2005/8/layout/lProcess2"/>
    <dgm:cxn modelId="{DAD26F50-C2A0-4914-803A-D83DBED937B7}" type="presParOf" srcId="{8E8EA924-BAD2-4188-809B-988A5F356FBF}" destId="{4E23E16E-5889-40D2-B071-1AF550E2ED69}" srcOrd="2" destOrd="0" presId="urn:microsoft.com/office/officeart/2005/8/layout/lProcess2"/>
    <dgm:cxn modelId="{C408E305-F822-45A6-8BC9-360E2FFE2791}" type="presParOf" srcId="{4E23E16E-5889-40D2-B071-1AF550E2ED69}" destId="{DE5D8EB5-CF00-4D17-BD68-4300117C6971}" srcOrd="0" destOrd="0" presId="urn:microsoft.com/office/officeart/2005/8/layout/lProcess2"/>
    <dgm:cxn modelId="{D5B96368-AEAF-45E6-BC2E-088304D9AD7F}" type="presParOf" srcId="{DE5D8EB5-CF00-4D17-BD68-4300117C6971}" destId="{CAD5B058-B540-4214-BF3E-EC405CC4CB2D}" srcOrd="0" destOrd="0" presId="urn:microsoft.com/office/officeart/2005/8/layout/lProcess2"/>
    <dgm:cxn modelId="{49078953-F3E0-44E9-B7F0-D9D096A021C5}" type="presParOf" srcId="{DE5D8EB5-CF00-4D17-BD68-4300117C6971}" destId="{8E8FA322-9F03-46C4-987F-2CDA7FCC241A}" srcOrd="1" destOrd="0" presId="urn:microsoft.com/office/officeart/2005/8/layout/lProcess2"/>
    <dgm:cxn modelId="{3731D724-905B-406E-A03D-6B41AE8F178A}" type="presParOf" srcId="{DE5D8EB5-CF00-4D17-BD68-4300117C6971}" destId="{CD0719CB-8067-4BE4-B917-6B4ECB54E97E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AFEF0-889C-4EAA-BB99-BC175B8269A1}" type="doc">
      <dgm:prSet loTypeId="urn:microsoft.com/office/officeart/2005/8/layout/radial4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56363C7-1695-4464-B4AD-88C5788C50B2}">
      <dgm:prSet phldrT="[Текст]" custT="1"/>
      <dgm:spPr/>
      <dgm:t>
        <a:bodyPr/>
        <a:lstStyle/>
        <a:p>
          <a:r>
            <a:rPr lang="ru-RU" sz="2000" dirty="0" smtClean="0"/>
            <a:t>Сокращение длительности финансового цикла</a:t>
          </a:r>
          <a:endParaRPr lang="ru-RU" sz="2000" dirty="0"/>
        </a:p>
      </dgm:t>
    </dgm:pt>
    <dgm:pt modelId="{639ADB1C-B712-42D9-B076-07709B6266CB}" type="parTrans" cxnId="{4E986AE0-0D86-4F08-B7E4-6455522B89C4}">
      <dgm:prSet/>
      <dgm:spPr/>
      <dgm:t>
        <a:bodyPr/>
        <a:lstStyle/>
        <a:p>
          <a:endParaRPr lang="ru-RU"/>
        </a:p>
      </dgm:t>
    </dgm:pt>
    <dgm:pt modelId="{77A1E949-8A90-4BFA-8275-0F3D217BCCB7}" type="sibTrans" cxnId="{4E986AE0-0D86-4F08-B7E4-6455522B89C4}">
      <dgm:prSet/>
      <dgm:spPr/>
      <dgm:t>
        <a:bodyPr/>
        <a:lstStyle/>
        <a:p>
          <a:endParaRPr lang="ru-RU"/>
        </a:p>
      </dgm:t>
    </dgm:pt>
    <dgm:pt modelId="{77EF3D3B-B243-4AB6-AD90-C264B90BECDD}">
      <dgm:prSet phldrT="[Текст]" custT="1"/>
      <dgm:spPr/>
      <dgm:t>
        <a:bodyPr/>
        <a:lstStyle/>
        <a:p>
          <a:r>
            <a:rPr lang="ru-RU" sz="1800" dirty="0" smtClean="0"/>
            <a:t>Ускорение оборачиваемости дебиторской задолженности</a:t>
          </a:r>
          <a:endParaRPr lang="ru-RU" sz="1800" dirty="0"/>
        </a:p>
      </dgm:t>
    </dgm:pt>
    <dgm:pt modelId="{10C7F429-14D1-4C3B-A24E-ABA041B63958}" type="parTrans" cxnId="{32E8F468-B600-43F1-9F10-33E2392AB8C2}">
      <dgm:prSet/>
      <dgm:spPr/>
      <dgm:t>
        <a:bodyPr/>
        <a:lstStyle/>
        <a:p>
          <a:endParaRPr lang="ru-RU"/>
        </a:p>
      </dgm:t>
    </dgm:pt>
    <dgm:pt modelId="{9B7812DC-2C82-4FFB-9B00-0FA48C75FC92}" type="sibTrans" cxnId="{32E8F468-B600-43F1-9F10-33E2392AB8C2}">
      <dgm:prSet/>
      <dgm:spPr/>
      <dgm:t>
        <a:bodyPr/>
        <a:lstStyle/>
        <a:p>
          <a:endParaRPr lang="ru-RU"/>
        </a:p>
      </dgm:t>
    </dgm:pt>
    <dgm:pt modelId="{6ED501BE-2ABD-49E5-A4D4-74D3A72EE220}">
      <dgm:prSet phldrT="[Текст]" custT="1"/>
      <dgm:spPr/>
      <dgm:t>
        <a:bodyPr/>
        <a:lstStyle/>
        <a:p>
          <a:r>
            <a:rPr lang="ru-RU" sz="1800" dirty="0" smtClean="0"/>
            <a:t>Ускорение производственного процесса</a:t>
          </a:r>
          <a:endParaRPr lang="ru-RU" sz="1800" dirty="0"/>
        </a:p>
      </dgm:t>
    </dgm:pt>
    <dgm:pt modelId="{C348558D-6BFA-4445-99FE-A431B2D632F7}" type="parTrans" cxnId="{62E56DC6-350E-41F0-89E8-5994BB6E881D}">
      <dgm:prSet/>
      <dgm:spPr/>
      <dgm:t>
        <a:bodyPr/>
        <a:lstStyle/>
        <a:p>
          <a:endParaRPr lang="ru-RU"/>
        </a:p>
      </dgm:t>
    </dgm:pt>
    <dgm:pt modelId="{6AB44448-BC41-4F10-9A5E-CC6DDEB53E6A}" type="sibTrans" cxnId="{62E56DC6-350E-41F0-89E8-5994BB6E881D}">
      <dgm:prSet/>
      <dgm:spPr/>
      <dgm:t>
        <a:bodyPr/>
        <a:lstStyle/>
        <a:p>
          <a:endParaRPr lang="ru-RU"/>
        </a:p>
      </dgm:t>
    </dgm:pt>
    <dgm:pt modelId="{212CB71D-FD97-4C2A-BEBE-F4110075CBC0}">
      <dgm:prSet phldrT="[Текст]" custT="1"/>
      <dgm:spPr/>
      <dgm:t>
        <a:bodyPr/>
        <a:lstStyle/>
        <a:p>
          <a:r>
            <a:rPr lang="ru-RU" sz="1800" dirty="0" smtClean="0"/>
            <a:t>Ускорение оборачиваемости кредиторской задолженности</a:t>
          </a:r>
          <a:endParaRPr lang="ru-RU" sz="1800" dirty="0"/>
        </a:p>
      </dgm:t>
    </dgm:pt>
    <dgm:pt modelId="{BE7B0FF2-65B5-4A40-9984-09EEF5485328}" type="parTrans" cxnId="{6E8FA568-2F36-4A95-9BEB-EF045B2F1E29}">
      <dgm:prSet/>
      <dgm:spPr/>
      <dgm:t>
        <a:bodyPr/>
        <a:lstStyle/>
        <a:p>
          <a:endParaRPr lang="ru-RU"/>
        </a:p>
      </dgm:t>
    </dgm:pt>
    <dgm:pt modelId="{132E4AAE-FB75-4B59-BFAD-45DDBEC264C7}" type="sibTrans" cxnId="{6E8FA568-2F36-4A95-9BEB-EF045B2F1E29}">
      <dgm:prSet/>
      <dgm:spPr/>
      <dgm:t>
        <a:bodyPr/>
        <a:lstStyle/>
        <a:p>
          <a:endParaRPr lang="ru-RU"/>
        </a:p>
      </dgm:t>
    </dgm:pt>
    <dgm:pt modelId="{DB22E1BA-B7E0-41E8-BEA7-8F7B94E76773}" type="pres">
      <dgm:prSet presAssocID="{20FAFEF0-889C-4EAA-BB99-BC175B8269A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51E494-84E1-4BD3-9546-2386EF3D8395}" type="pres">
      <dgm:prSet presAssocID="{256363C7-1695-4464-B4AD-88C5788C50B2}" presName="centerShape" presStyleLbl="node0" presStyleIdx="0" presStyleCnt="1" custScaleX="105168" custScaleY="103323"/>
      <dgm:spPr/>
      <dgm:t>
        <a:bodyPr/>
        <a:lstStyle/>
        <a:p>
          <a:endParaRPr lang="ru-RU"/>
        </a:p>
      </dgm:t>
    </dgm:pt>
    <dgm:pt modelId="{F3D816BB-D5C4-4B94-940C-D5C2C0353A3C}" type="pres">
      <dgm:prSet presAssocID="{10C7F429-14D1-4C3B-A24E-ABA041B63958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3118ED7A-4DDA-4703-9397-A9269FAF8113}" type="pres">
      <dgm:prSet presAssocID="{77EF3D3B-B243-4AB6-AD90-C264B90BECD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BA108-FA66-4D52-B251-79645F5DAA2E}" type="pres">
      <dgm:prSet presAssocID="{C348558D-6BFA-4445-99FE-A431B2D632F7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AE1FB027-4BE5-4FA1-BEDB-B467CB56E9B5}" type="pres">
      <dgm:prSet presAssocID="{6ED501BE-2ABD-49E5-A4D4-74D3A72EE220}" presName="node" presStyleLbl="node1" presStyleIdx="1" presStyleCnt="3" custScaleX="107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19C31-75BA-423D-8721-2808D24F62E4}" type="pres">
      <dgm:prSet presAssocID="{BE7B0FF2-65B5-4A40-9984-09EEF5485328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6D73CE42-CA35-49AE-AF8D-617A0A0A0991}" type="pres">
      <dgm:prSet presAssocID="{212CB71D-FD97-4C2A-BEBE-F4110075CB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1E2ED8-4E13-4AE4-9E4A-BCB2A613F9C5}" type="presOf" srcId="{10C7F429-14D1-4C3B-A24E-ABA041B63958}" destId="{F3D816BB-D5C4-4B94-940C-D5C2C0353A3C}" srcOrd="0" destOrd="0" presId="urn:microsoft.com/office/officeart/2005/8/layout/radial4"/>
    <dgm:cxn modelId="{69B0B51C-3E8D-4096-A76C-000AC74B81F3}" type="presOf" srcId="{C348558D-6BFA-4445-99FE-A431B2D632F7}" destId="{6E2BA108-FA66-4D52-B251-79645F5DAA2E}" srcOrd="0" destOrd="0" presId="urn:microsoft.com/office/officeart/2005/8/layout/radial4"/>
    <dgm:cxn modelId="{749F35BE-BE9E-4D1B-8EF6-E89ED5E35F07}" type="presOf" srcId="{212CB71D-FD97-4C2A-BEBE-F4110075CBC0}" destId="{6D73CE42-CA35-49AE-AF8D-617A0A0A0991}" srcOrd="0" destOrd="0" presId="urn:microsoft.com/office/officeart/2005/8/layout/radial4"/>
    <dgm:cxn modelId="{71CE1C91-95FE-47E0-AA4C-693E8CC7A7D3}" type="presOf" srcId="{256363C7-1695-4464-B4AD-88C5788C50B2}" destId="{B451E494-84E1-4BD3-9546-2386EF3D8395}" srcOrd="0" destOrd="0" presId="urn:microsoft.com/office/officeart/2005/8/layout/radial4"/>
    <dgm:cxn modelId="{A5905AA4-6A1D-4C2B-BE3B-8385D0557730}" type="presOf" srcId="{BE7B0FF2-65B5-4A40-9984-09EEF5485328}" destId="{84219C31-75BA-423D-8721-2808D24F62E4}" srcOrd="0" destOrd="0" presId="urn:microsoft.com/office/officeart/2005/8/layout/radial4"/>
    <dgm:cxn modelId="{32E8F468-B600-43F1-9F10-33E2392AB8C2}" srcId="{256363C7-1695-4464-B4AD-88C5788C50B2}" destId="{77EF3D3B-B243-4AB6-AD90-C264B90BECDD}" srcOrd="0" destOrd="0" parTransId="{10C7F429-14D1-4C3B-A24E-ABA041B63958}" sibTransId="{9B7812DC-2C82-4FFB-9B00-0FA48C75FC92}"/>
    <dgm:cxn modelId="{F154737D-3986-4313-A8ED-2182D3650589}" type="presOf" srcId="{6ED501BE-2ABD-49E5-A4D4-74D3A72EE220}" destId="{AE1FB027-4BE5-4FA1-BEDB-B467CB56E9B5}" srcOrd="0" destOrd="0" presId="urn:microsoft.com/office/officeart/2005/8/layout/radial4"/>
    <dgm:cxn modelId="{6E8FA568-2F36-4A95-9BEB-EF045B2F1E29}" srcId="{256363C7-1695-4464-B4AD-88C5788C50B2}" destId="{212CB71D-FD97-4C2A-BEBE-F4110075CBC0}" srcOrd="2" destOrd="0" parTransId="{BE7B0FF2-65B5-4A40-9984-09EEF5485328}" sibTransId="{132E4AAE-FB75-4B59-BFAD-45DDBEC264C7}"/>
    <dgm:cxn modelId="{62E56DC6-350E-41F0-89E8-5994BB6E881D}" srcId="{256363C7-1695-4464-B4AD-88C5788C50B2}" destId="{6ED501BE-2ABD-49E5-A4D4-74D3A72EE220}" srcOrd="1" destOrd="0" parTransId="{C348558D-6BFA-4445-99FE-A431B2D632F7}" sibTransId="{6AB44448-BC41-4F10-9A5E-CC6DDEB53E6A}"/>
    <dgm:cxn modelId="{873F0D40-4E03-4B46-A208-B145BE962FE2}" type="presOf" srcId="{77EF3D3B-B243-4AB6-AD90-C264B90BECDD}" destId="{3118ED7A-4DDA-4703-9397-A9269FAF8113}" srcOrd="0" destOrd="0" presId="urn:microsoft.com/office/officeart/2005/8/layout/radial4"/>
    <dgm:cxn modelId="{4E986AE0-0D86-4F08-B7E4-6455522B89C4}" srcId="{20FAFEF0-889C-4EAA-BB99-BC175B8269A1}" destId="{256363C7-1695-4464-B4AD-88C5788C50B2}" srcOrd="0" destOrd="0" parTransId="{639ADB1C-B712-42D9-B076-07709B6266CB}" sibTransId="{77A1E949-8A90-4BFA-8275-0F3D217BCCB7}"/>
    <dgm:cxn modelId="{5BE5704B-CDF2-4618-AEBA-147920B8AF97}" type="presOf" srcId="{20FAFEF0-889C-4EAA-BB99-BC175B8269A1}" destId="{DB22E1BA-B7E0-41E8-BEA7-8F7B94E76773}" srcOrd="0" destOrd="0" presId="urn:microsoft.com/office/officeart/2005/8/layout/radial4"/>
    <dgm:cxn modelId="{87EFF227-D100-441F-BFA7-FB112498DDA4}" type="presParOf" srcId="{DB22E1BA-B7E0-41E8-BEA7-8F7B94E76773}" destId="{B451E494-84E1-4BD3-9546-2386EF3D8395}" srcOrd="0" destOrd="0" presId="urn:microsoft.com/office/officeart/2005/8/layout/radial4"/>
    <dgm:cxn modelId="{364E1F77-D53C-4094-8C44-343FE37124F1}" type="presParOf" srcId="{DB22E1BA-B7E0-41E8-BEA7-8F7B94E76773}" destId="{F3D816BB-D5C4-4B94-940C-D5C2C0353A3C}" srcOrd="1" destOrd="0" presId="urn:microsoft.com/office/officeart/2005/8/layout/radial4"/>
    <dgm:cxn modelId="{86BA6C7D-4E2C-4402-B91A-4122460113D1}" type="presParOf" srcId="{DB22E1BA-B7E0-41E8-BEA7-8F7B94E76773}" destId="{3118ED7A-4DDA-4703-9397-A9269FAF8113}" srcOrd="2" destOrd="0" presId="urn:microsoft.com/office/officeart/2005/8/layout/radial4"/>
    <dgm:cxn modelId="{9EBEAED9-182E-4EDE-9F11-7CBE1B2306E6}" type="presParOf" srcId="{DB22E1BA-B7E0-41E8-BEA7-8F7B94E76773}" destId="{6E2BA108-FA66-4D52-B251-79645F5DAA2E}" srcOrd="3" destOrd="0" presId="urn:microsoft.com/office/officeart/2005/8/layout/radial4"/>
    <dgm:cxn modelId="{E6F87BE7-D065-46EC-AF86-20ABF39335E7}" type="presParOf" srcId="{DB22E1BA-B7E0-41E8-BEA7-8F7B94E76773}" destId="{AE1FB027-4BE5-4FA1-BEDB-B467CB56E9B5}" srcOrd="4" destOrd="0" presId="urn:microsoft.com/office/officeart/2005/8/layout/radial4"/>
    <dgm:cxn modelId="{AF9D1D78-EF28-430A-80A2-3F692DA89731}" type="presParOf" srcId="{DB22E1BA-B7E0-41E8-BEA7-8F7B94E76773}" destId="{84219C31-75BA-423D-8721-2808D24F62E4}" srcOrd="5" destOrd="0" presId="urn:microsoft.com/office/officeart/2005/8/layout/radial4"/>
    <dgm:cxn modelId="{B062C8BD-00A5-4DB9-977D-FE05508C8CE6}" type="presParOf" srcId="{DB22E1BA-B7E0-41E8-BEA7-8F7B94E76773}" destId="{6D73CE42-CA35-49AE-AF8D-617A0A0A099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3AB94-8370-4D2B-9034-90AE70C84B4C}">
      <dsp:nvSpPr>
        <dsp:cNvPr id="0" name=""/>
        <dsp:cNvSpPr/>
      </dsp:nvSpPr>
      <dsp:spPr>
        <a:xfrm>
          <a:off x="4312" y="0"/>
          <a:ext cx="4148646" cy="525787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4312" y="0"/>
        <a:ext cx="4148646" cy="1577361"/>
      </dsp:txXfrm>
    </dsp:sp>
    <dsp:sp modelId="{B073BE2B-FCDB-41FA-8E4B-6CD42E33C907}">
      <dsp:nvSpPr>
        <dsp:cNvPr id="0" name=""/>
        <dsp:cNvSpPr/>
      </dsp:nvSpPr>
      <dsp:spPr>
        <a:xfrm>
          <a:off x="474669" y="73028"/>
          <a:ext cx="3318917" cy="726791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2">
                  <a:lumMod val="75000"/>
                </a:schemeClr>
              </a:solidFill>
            </a:rPr>
            <a:t>Скорость оборота</a:t>
          </a:r>
          <a:endParaRPr lang="ru-RU" sz="3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95956" y="94315"/>
        <a:ext cx="3276343" cy="684217"/>
      </dsp:txXfrm>
    </dsp:sp>
    <dsp:sp modelId="{0475A171-BAC0-4000-80B0-581198E5C55F}">
      <dsp:nvSpPr>
        <dsp:cNvPr id="0" name=""/>
        <dsp:cNvSpPr/>
      </dsp:nvSpPr>
      <dsp:spPr>
        <a:xfrm>
          <a:off x="438161" y="876312"/>
          <a:ext cx="3318917" cy="2620826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2">
                  <a:lumMod val="75000"/>
                </a:schemeClr>
              </a:solidFill>
            </a:rPr>
            <a:t>Количество оборотов, которое совершают капитал и его составляющие  за анализируемый период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14922" y="953073"/>
        <a:ext cx="3165395" cy="2467304"/>
      </dsp:txXfrm>
    </dsp:sp>
    <dsp:sp modelId="{06B5D5F6-5D02-45B0-B391-9F87A523542B}">
      <dsp:nvSpPr>
        <dsp:cNvPr id="0" name=""/>
        <dsp:cNvSpPr/>
      </dsp:nvSpPr>
      <dsp:spPr>
        <a:xfrm>
          <a:off x="4464108" y="0"/>
          <a:ext cx="4148646" cy="525787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464108" y="0"/>
        <a:ext cx="4148646" cy="1577361"/>
      </dsp:txXfrm>
    </dsp:sp>
    <dsp:sp modelId="{CAD5B058-B540-4214-BF3E-EC405CC4CB2D}">
      <dsp:nvSpPr>
        <dsp:cNvPr id="0" name=""/>
        <dsp:cNvSpPr/>
      </dsp:nvSpPr>
      <dsp:spPr>
        <a:xfrm>
          <a:off x="4892746" y="73029"/>
          <a:ext cx="3318917" cy="72757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2">
                  <a:lumMod val="75000"/>
                </a:schemeClr>
              </a:solidFill>
            </a:rPr>
            <a:t>Период оборота</a:t>
          </a:r>
          <a:endParaRPr lang="ru-RU" sz="3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914056" y="94339"/>
        <a:ext cx="3276297" cy="684958"/>
      </dsp:txXfrm>
    </dsp:sp>
    <dsp:sp modelId="{CD0719CB-8067-4BE4-B917-6B4ECB54E97E}">
      <dsp:nvSpPr>
        <dsp:cNvPr id="0" name=""/>
        <dsp:cNvSpPr/>
      </dsp:nvSpPr>
      <dsp:spPr>
        <a:xfrm>
          <a:off x="4819730" y="912827"/>
          <a:ext cx="3318917" cy="257716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2">
                  <a:lumMod val="75000"/>
                </a:schemeClr>
              </a:solidFill>
            </a:rPr>
            <a:t>Средний срок за который совершается кругооборот капитала и его составляющих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895213" y="988310"/>
        <a:ext cx="3167951" cy="2426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1E494-84E1-4BD3-9546-2386EF3D8395}">
      <dsp:nvSpPr>
        <dsp:cNvPr id="0" name=""/>
        <dsp:cNvSpPr/>
      </dsp:nvSpPr>
      <dsp:spPr>
        <a:xfrm>
          <a:off x="3019413" y="2429069"/>
          <a:ext cx="2190773" cy="21523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Сокращение длительности финансового цикла</a:t>
          </a:r>
          <a:endParaRPr lang="ru-RU" sz="2000" kern="1200" dirty="0"/>
        </a:p>
      </dsp:txBody>
      <dsp:txXfrm>
        <a:off x="3340244" y="2744272"/>
        <a:ext cx="1549111" cy="1521933"/>
      </dsp:txXfrm>
    </dsp:sp>
    <dsp:sp modelId="{F3D816BB-D5C4-4B94-940C-D5C2C0353A3C}">
      <dsp:nvSpPr>
        <dsp:cNvPr id="0" name=""/>
        <dsp:cNvSpPr/>
      </dsp:nvSpPr>
      <dsp:spPr>
        <a:xfrm rot="12900000">
          <a:off x="1737436" y="2086995"/>
          <a:ext cx="1551678" cy="59368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18ED7A-4DDA-4703-9397-A9269FAF8113}">
      <dsp:nvSpPr>
        <dsp:cNvPr id="0" name=""/>
        <dsp:cNvSpPr/>
      </dsp:nvSpPr>
      <dsp:spPr>
        <a:xfrm>
          <a:off x="888264" y="1147252"/>
          <a:ext cx="1978961" cy="15831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Ускорение оборачиваемости дебиторской задолженности</a:t>
          </a:r>
          <a:endParaRPr lang="ru-RU" sz="1800" kern="1200" dirty="0"/>
        </a:p>
      </dsp:txBody>
      <dsp:txXfrm>
        <a:off x="934633" y="1193621"/>
        <a:ext cx="1886223" cy="1490431"/>
      </dsp:txXfrm>
    </dsp:sp>
    <dsp:sp modelId="{6E2BA108-FA66-4D52-B251-79645F5DAA2E}">
      <dsp:nvSpPr>
        <dsp:cNvPr id="0" name=""/>
        <dsp:cNvSpPr/>
      </dsp:nvSpPr>
      <dsp:spPr>
        <a:xfrm rot="16200000">
          <a:off x="3332921" y="1259334"/>
          <a:ext cx="1563757" cy="59368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351992"/>
            <a:satOff val="-4498"/>
            <a:lumOff val="-22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E1FB027-4BE5-4FA1-BEDB-B467CB56E9B5}">
      <dsp:nvSpPr>
        <dsp:cNvPr id="0" name=""/>
        <dsp:cNvSpPr/>
      </dsp:nvSpPr>
      <dsp:spPr>
        <a:xfrm>
          <a:off x="3052602" y="-17284"/>
          <a:ext cx="2124395" cy="1583169"/>
        </a:xfrm>
        <a:prstGeom prst="roundRect">
          <a:avLst>
            <a:gd name="adj" fmla="val 10000"/>
          </a:avLst>
        </a:prstGeom>
        <a:solidFill>
          <a:schemeClr val="accent3">
            <a:hueOff val="1351992"/>
            <a:satOff val="-4498"/>
            <a:lumOff val="-225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Ускорение производственного процесса</a:t>
          </a:r>
          <a:endParaRPr lang="ru-RU" sz="1800" kern="1200" dirty="0"/>
        </a:p>
      </dsp:txBody>
      <dsp:txXfrm>
        <a:off x="3098971" y="29085"/>
        <a:ext cx="2031657" cy="1490431"/>
      </dsp:txXfrm>
    </dsp:sp>
    <dsp:sp modelId="{84219C31-75BA-423D-8721-2808D24F62E4}">
      <dsp:nvSpPr>
        <dsp:cNvPr id="0" name=""/>
        <dsp:cNvSpPr/>
      </dsp:nvSpPr>
      <dsp:spPr>
        <a:xfrm rot="19500000">
          <a:off x="4940484" y="2086995"/>
          <a:ext cx="1551678" cy="59368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703983"/>
            <a:satOff val="-8997"/>
            <a:lumOff val="-45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73CE42-CA35-49AE-AF8D-617A0A0A0991}">
      <dsp:nvSpPr>
        <dsp:cNvPr id="0" name=""/>
        <dsp:cNvSpPr/>
      </dsp:nvSpPr>
      <dsp:spPr>
        <a:xfrm>
          <a:off x="5362373" y="1147252"/>
          <a:ext cx="1978961" cy="1583169"/>
        </a:xfrm>
        <a:prstGeom prst="roundRect">
          <a:avLst>
            <a:gd name="adj" fmla="val 10000"/>
          </a:avLst>
        </a:prstGeom>
        <a:solidFill>
          <a:schemeClr val="accent3">
            <a:hueOff val="2703983"/>
            <a:satOff val="-8997"/>
            <a:lumOff val="-4509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Ускорение оборачиваемости кредиторской задолженности</a:t>
          </a:r>
          <a:endParaRPr lang="ru-RU" sz="1800" kern="1200" dirty="0"/>
        </a:p>
      </dsp:txBody>
      <dsp:txXfrm>
        <a:off x="5408742" y="1193621"/>
        <a:ext cx="1886223" cy="1490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1196C-C215-4235-A237-C3B7D9612A5C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2F3ED-9168-4266-B1F2-37AC6D30A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160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43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53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56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131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34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455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089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89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49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2316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67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356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49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50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7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8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53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64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713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8787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088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5757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203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43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8DBB-197E-4DBC-B895-4B9F292C8C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3248C-F281-4AA9-B32A-FF4562E9DA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11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A178-90FD-4A26-9CE1-B8122D69B47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0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64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6AC67-3AC0-49A1-8605-D0EF1D3607C7}" type="datetimeFigureOut">
              <a:rPr lang="ru-RU" smtClean="0"/>
              <a:t>18.04.2023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6930CF3-9D5E-4CB0-9641-590F7F423C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45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91786" y="1435510"/>
            <a:ext cx="6400800" cy="301870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Оценка и анализ внутрифирменной эффективности </a:t>
            </a:r>
            <a:endParaRPr lang="ru-RU" altLang="ru-RU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hangingPunct="1"/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деловой активности)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8767964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200" dirty="0"/>
              <a:t>Показатели этого раздела позволяют получить ответы на следующий вопрос: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600201"/>
            <a:ext cx="8435975" cy="4525963"/>
          </a:xfrm>
        </p:spPr>
        <p:txBody>
          <a:bodyPr/>
          <a:lstStyle/>
          <a:p>
            <a:pPr marL="609600" indent="-609600"/>
            <a:r>
              <a:rPr lang="ru-RU" altLang="ru-RU" sz="2400" dirty="0"/>
              <a:t>Динамично ли развивается организация?</a:t>
            </a:r>
          </a:p>
          <a:p>
            <a:pPr marL="609600" indent="-609600"/>
            <a:endParaRPr lang="en-US" altLang="ru-RU" sz="2400" dirty="0"/>
          </a:p>
          <a:p>
            <a:pPr marL="609600" indent="-609600"/>
            <a:endParaRPr lang="en-US" altLang="ru-RU" sz="2400" dirty="0"/>
          </a:p>
          <a:p>
            <a:pPr marL="609600" indent="-609600"/>
            <a:r>
              <a:rPr lang="ru-RU" altLang="ru-RU" sz="2400" dirty="0"/>
              <a:t>Какова оборачиваемость средств, вложенных в запасы и расчеты?</a:t>
            </a:r>
          </a:p>
          <a:p>
            <a:pPr marL="609600" indent="-609600"/>
            <a:endParaRPr lang="en-US" altLang="ru-RU" sz="2400" dirty="0"/>
          </a:p>
          <a:p>
            <a:pPr marL="609600" indent="-609600"/>
            <a:endParaRPr lang="en-US" altLang="ru-RU" sz="2400" dirty="0"/>
          </a:p>
          <a:p>
            <a:pPr marL="609600" indent="-609600"/>
            <a:r>
              <a:rPr lang="ru-RU" altLang="ru-RU" sz="2400" dirty="0"/>
              <a:t>Как долго омертвлены средства в производственном процессе?</a:t>
            </a:r>
          </a:p>
        </p:txBody>
      </p:sp>
    </p:spTree>
    <p:extLst>
      <p:ext uri="{BB962C8B-B14F-4D97-AF65-F5344CB8AC3E}">
        <p14:creationId xmlns:p14="http://schemas.microsoft.com/office/powerpoint/2010/main" val="4029493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250" y="623843"/>
            <a:ext cx="8665435" cy="59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0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udref.com/htm/img/13/8378/1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748" y="1166752"/>
            <a:ext cx="8338761" cy="46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показателей деловой активности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1600201"/>
            <a:ext cx="8686800" cy="4525963"/>
          </a:xfrm>
        </p:spPr>
        <p:txBody>
          <a:bodyPr>
            <a:normAutofit/>
          </a:bodyPr>
          <a:lstStyle/>
          <a:p>
            <a:pPr marL="0" indent="450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Количественная оценка деловой активности проводится по следующим направлениям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выполнения плановых заданий по основным показателям и темпы их изменения, а также анализ причин отклонения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Эффективность использования ресурсов предприятия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и обеспечение приемлемых темпов наращивания объемов финансовой деятельности организации.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64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200" dirty="0"/>
              <a:t>«Золотое правило» экономики организации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 dirty="0" smtClean="0"/>
              <a:t> </a:t>
            </a:r>
            <a:r>
              <a:rPr lang="ru-RU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100% </a:t>
            </a:r>
            <a:r>
              <a:rPr lang="en-US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</a:t>
            </a:r>
            <a:r>
              <a:rPr lang="ru-RU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 акт.  </a:t>
            </a:r>
            <a:r>
              <a:rPr lang="en-US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</a:t>
            </a:r>
            <a:r>
              <a:rPr lang="ru-RU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Т выр.  </a:t>
            </a:r>
            <a:r>
              <a:rPr lang="en-US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</a:t>
            </a:r>
            <a:r>
              <a:rPr lang="ru-RU" alt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Т приб.</a:t>
            </a:r>
            <a:endParaRPr lang="en-US" altLang="ru-RU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smtClean="0"/>
              <a:t>Т акт</a:t>
            </a:r>
            <a:r>
              <a:rPr lang="en-US" altLang="ru-RU" sz="2400" dirty="0" smtClean="0"/>
              <a:t>. –</a:t>
            </a:r>
            <a:r>
              <a:rPr lang="ru-RU" altLang="ru-RU" sz="2400" dirty="0" smtClean="0"/>
              <a:t> темпы роста активов </a:t>
            </a:r>
            <a:r>
              <a:rPr lang="ru-RU" altLang="ru-RU" sz="2400" dirty="0" smtClean="0"/>
              <a:t>организации</a:t>
            </a:r>
            <a:r>
              <a:rPr lang="en-US" altLang="ru-RU" sz="2400" dirty="0" smtClean="0"/>
              <a:t> </a:t>
            </a:r>
            <a:endParaRPr lang="en-US" altLang="ru-RU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smtClean="0"/>
              <a:t>Т выр</a:t>
            </a:r>
            <a:r>
              <a:rPr lang="en-US" altLang="ru-RU" sz="2400" dirty="0" smtClean="0"/>
              <a:t>.</a:t>
            </a:r>
            <a:r>
              <a:rPr lang="ru-RU" altLang="ru-RU" sz="2400" dirty="0" smtClean="0"/>
              <a:t> – темпы роста выручки</a:t>
            </a:r>
            <a:endParaRPr lang="en-US" altLang="ru-RU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smtClean="0"/>
              <a:t>Т приб</a:t>
            </a:r>
            <a:r>
              <a:rPr lang="en-US" altLang="ru-RU" sz="2400" dirty="0" smtClean="0"/>
              <a:t>.</a:t>
            </a:r>
            <a:r>
              <a:rPr lang="ru-RU" altLang="ru-RU" sz="2400" dirty="0" smtClean="0"/>
              <a:t> – темпы роста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268015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показателей деловой активности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0645" y="2133600"/>
            <a:ext cx="9783967" cy="377762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Оборачиваемость средств, вложенных в имущество, оценивается следующими основными показателями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оборота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количество оборотов, которое совершают за анализируемый период капитал предприятия или его составляющие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оборота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средний срок, за который совершается один оборот средств.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5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8648" y="946117"/>
            <a:ext cx="8229600" cy="561939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Коэффициент общей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ресурсоотдачи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1212850" cy="46910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3978275" y="2003426"/>
          <a:ext cx="4235450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1714320" imgH="583920" progId="Equation.DSMT4">
                  <p:embed/>
                </p:oleObj>
              </mc:Choice>
              <mc:Fallback>
                <p:oleObj name="Equation" r:id="rId3" imgW="171432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5" y="2003426"/>
                        <a:ext cx="4235450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065422" y="2114533"/>
            <a:ext cx="949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/>
              <a:t>d</a:t>
            </a:r>
            <a:r>
              <a:rPr lang="en-US" i="1" dirty="0"/>
              <a:t>1</a:t>
            </a:r>
            <a:r>
              <a:rPr lang="ru-RU" i="1" dirty="0"/>
              <a:t> =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63779" y="4889521"/>
            <a:ext cx="7120035" cy="14240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Отражает </a:t>
            </a:r>
            <a:r>
              <a:rPr lang="ru-RU" sz="2400" dirty="0" smtClean="0"/>
              <a:t>эффективность всего </a:t>
            </a:r>
            <a:r>
              <a:rPr lang="ru-RU" sz="2400" dirty="0"/>
              <a:t>капитала, вложенного в активы.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>
                <a:solidFill>
                  <a:srgbClr val="0070C0"/>
                </a:solidFill>
              </a:rPr>
              <a:t>2. Коэффициент оборачиваемости оборотных</a:t>
            </a:r>
            <a:br>
              <a:rPr lang="ru-RU" sz="2800" dirty="0">
                <a:solidFill>
                  <a:srgbClr val="0070C0"/>
                </a:solidFill>
              </a:rPr>
            </a:br>
            <a:r>
              <a:rPr lang="ru-RU" sz="2800" dirty="0">
                <a:solidFill>
                  <a:srgbClr val="0070C0"/>
                </a:solidFill>
              </a:rPr>
              <a:t>( мобильных) активов</a:t>
            </a:r>
            <a:br>
              <a:rPr lang="ru-RU" sz="2800" dirty="0">
                <a:solidFill>
                  <a:srgbClr val="0070C0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5802313" y="2771775"/>
            <a:ext cx="6389687" cy="14605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ru-RU" sz="1800" dirty="0"/>
              <a:t>       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7726" y="4889520"/>
            <a:ext cx="7156548" cy="138749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Показывает скорость оборота всех оборотных средств организации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978275" y="1817688"/>
          <a:ext cx="4235450" cy="179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3" imgW="1714320" imgH="736560" progId="Equation.3">
                  <p:embed/>
                </p:oleObj>
              </mc:Choice>
              <mc:Fallback>
                <p:oleObj name="Формула" r:id="rId3" imgW="171432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5" y="1817688"/>
                        <a:ext cx="4235450" cy="179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65422" y="1968481"/>
            <a:ext cx="949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/>
              <a:t>d</a:t>
            </a:r>
            <a:r>
              <a:rPr lang="ru-RU" i="1" dirty="0"/>
              <a:t>2 =   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286780" y="2151045"/>
            <a:ext cx="12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(оборотов)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17822" y="2266932"/>
            <a:ext cx="949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634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215" y="649479"/>
            <a:ext cx="8751570" cy="603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32135726"/>
              </p:ext>
            </p:extLst>
          </p:nvPr>
        </p:nvGraphicFramePr>
        <p:xfrm>
          <a:off x="1787466" y="1092168"/>
          <a:ext cx="8617068" cy="5257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2117" y="252369"/>
            <a:ext cx="4746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Показатели оборачиваемости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576603" y="4816494"/>
            <a:ext cx="484632" cy="438156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8177241" y="4779981"/>
            <a:ext cx="484632" cy="511182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олна 6"/>
          <p:cNvSpPr/>
          <p:nvPr/>
        </p:nvSpPr>
        <p:spPr>
          <a:xfrm>
            <a:off x="2006545" y="5291163"/>
            <a:ext cx="3614787" cy="914400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динамике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должно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увеличиваться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6497644" y="5291163"/>
            <a:ext cx="3687812" cy="914400"/>
          </a:xfrm>
          <a:prstGeom prst="wav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динамике должен снижаться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175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Факторы, влияющие на длительность нахождения средств в обороте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677928" y="2881305"/>
            <a:ext cx="4343461" cy="3244858"/>
          </a:xfrm>
        </p:spPr>
        <p:txBody>
          <a:bodyPr/>
          <a:lstStyle/>
          <a:p>
            <a:r>
              <a:rPr lang="ru-RU" sz="2000" dirty="0"/>
              <a:t>Отраслевая принадлежность;</a:t>
            </a:r>
          </a:p>
          <a:p>
            <a:r>
              <a:rPr lang="ru-RU" sz="2000" dirty="0"/>
              <a:t>Сфера деятельности;</a:t>
            </a:r>
          </a:p>
          <a:p>
            <a:r>
              <a:rPr lang="ru-RU" sz="2000" dirty="0"/>
              <a:t>Масштаб деятельности;</a:t>
            </a:r>
          </a:p>
          <a:p>
            <a:r>
              <a:rPr lang="ru-RU" sz="2000" dirty="0"/>
              <a:t>Влияние инфляции;</a:t>
            </a:r>
          </a:p>
          <a:p>
            <a:r>
              <a:rPr lang="ru-RU" sz="2000" dirty="0"/>
              <a:t>Система налогообложения;</a:t>
            </a:r>
          </a:p>
          <a:p>
            <a:r>
              <a:rPr lang="ru-RU" sz="2000" dirty="0"/>
              <a:t>Уровень ставок по кредитам;</a:t>
            </a:r>
          </a:p>
          <a:p>
            <a:r>
              <a:rPr lang="ru-RU" sz="2000" dirty="0"/>
              <a:t>Характер хозяйственных связей.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69026" y="2881305"/>
            <a:ext cx="4041775" cy="3244858"/>
          </a:xfrm>
        </p:spPr>
        <p:txBody>
          <a:bodyPr/>
          <a:lstStyle/>
          <a:p>
            <a:r>
              <a:rPr lang="ru-RU" sz="2000" dirty="0"/>
              <a:t>Эффективность управления;</a:t>
            </a:r>
          </a:p>
          <a:p>
            <a:r>
              <a:rPr lang="ru-RU" sz="2000" dirty="0"/>
              <a:t>Ценовая политика;</a:t>
            </a:r>
          </a:p>
          <a:p>
            <a:r>
              <a:rPr lang="ru-RU" sz="2000" dirty="0"/>
              <a:t>Методика оценки ТМЦ.</a:t>
            </a:r>
            <a:endParaRPr lang="ru-RU" sz="2000" dirty="0"/>
          </a:p>
        </p:txBody>
      </p:sp>
      <p:sp>
        <p:nvSpPr>
          <p:cNvPr id="14" name="Круглая лента лицом вниз 13"/>
          <p:cNvSpPr/>
          <p:nvPr/>
        </p:nvSpPr>
        <p:spPr>
          <a:xfrm>
            <a:off x="2043058" y="1311246"/>
            <a:ext cx="3541761" cy="758952"/>
          </a:xfrm>
          <a:prstGeom prst="ellipseRibbo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ВНЕШНИЕ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Круглая лента лицом вниз 14"/>
          <p:cNvSpPr/>
          <p:nvPr/>
        </p:nvSpPr>
        <p:spPr>
          <a:xfrm>
            <a:off x="6388104" y="1311246"/>
            <a:ext cx="3468734" cy="803286"/>
          </a:xfrm>
          <a:prstGeom prst="ellipseRibb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ВНУТРЕННИЕ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669" y="179344"/>
            <a:ext cx="5043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Этапы обращения денежных средств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Блок-схема: документ 2"/>
          <p:cNvSpPr/>
          <p:nvPr/>
        </p:nvSpPr>
        <p:spPr>
          <a:xfrm>
            <a:off x="1787466" y="1019143"/>
            <a:ext cx="1570060" cy="1598499"/>
          </a:xfrm>
          <a:prstGeom prst="flowChartDocumen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Размещение заказа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3649630" y="763552"/>
            <a:ext cx="2446371" cy="2117753"/>
          </a:xfrm>
          <a:prstGeom prst="flowChartMultidocument">
            <a:avLst/>
          </a:prstGeom>
          <a:scene3d>
            <a:camera prst="perspective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Поступление сырья, материалов,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Блок-схема: ручной ввод 5"/>
          <p:cNvSpPr/>
          <p:nvPr/>
        </p:nvSpPr>
        <p:spPr>
          <a:xfrm>
            <a:off x="8907501" y="763550"/>
            <a:ext cx="1493800" cy="1789150"/>
          </a:xfrm>
          <a:prstGeom prst="flowChartManualInpu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Получение платежа от покупателей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124298" y="3429000"/>
          <a:ext cx="3943404" cy="944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4468"/>
                <a:gridCol w="1314468"/>
                <a:gridCol w="1314468"/>
              </a:tblGrid>
              <a:tr h="401642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400" dirty="0" smtClean="0"/>
                        <a:t>Период хранения запасов</a:t>
                      </a:r>
                      <a:endParaRPr lang="ru-RU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Период производства готовой продукции</a:t>
                      </a:r>
                      <a:endParaRPr lang="ru-RU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Период хранения  готовой продукции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Блок-схема: подготовка 7"/>
          <p:cNvSpPr/>
          <p:nvPr/>
        </p:nvSpPr>
        <p:spPr>
          <a:xfrm>
            <a:off x="6351592" y="909603"/>
            <a:ext cx="2300318" cy="1862163"/>
          </a:xfrm>
          <a:prstGeom prst="flowChartPreparation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Продажа готовой продукции, работ, услуг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1690821" y="3358339"/>
            <a:ext cx="1591317" cy="1052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8" idx="3"/>
          </p:cNvCxnSpPr>
          <p:nvPr/>
        </p:nvCxnSpPr>
        <p:spPr>
          <a:xfrm>
            <a:off x="8651910" y="1840684"/>
            <a:ext cx="34890" cy="279227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1915162" y="4490723"/>
            <a:ext cx="3408681" cy="1524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8583932" y="4370070"/>
            <a:ext cx="3665219" cy="152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64097" y="2990844"/>
            <a:ext cx="292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Производственный процесс</a:t>
            </a:r>
            <a:r>
              <a:rPr lang="ru-RU" sz="1200" dirty="0"/>
              <a:t> </a:t>
            </a:r>
            <a:r>
              <a:rPr lang="en-US" sz="1200" dirty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V="1">
            <a:off x="3596640" y="4625340"/>
            <a:ext cx="5074920" cy="3048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8688424" y="4633929"/>
            <a:ext cx="1716111" cy="1588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5623561" y="5120641"/>
            <a:ext cx="937260" cy="762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722655" y="4633930"/>
            <a:ext cx="1763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Период погашения</a:t>
            </a:r>
          </a:p>
          <a:p>
            <a:r>
              <a:rPr lang="ru-RU" sz="1400" dirty="0"/>
              <a:t>кредиторской</a:t>
            </a:r>
          </a:p>
          <a:p>
            <a:r>
              <a:rPr lang="ru-RU" sz="1400" dirty="0"/>
              <a:t>задолженности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ОКЗ</a:t>
            </a:r>
            <a:endParaRPr lang="ru-RU" sz="1200" dirty="0"/>
          </a:p>
        </p:txBody>
      </p:sp>
      <p:cxnSp>
        <p:nvCxnSpPr>
          <p:cNvPr id="50" name="Прямая со стрелкой 49"/>
          <p:cNvCxnSpPr/>
          <p:nvPr/>
        </p:nvCxnSpPr>
        <p:spPr>
          <a:xfrm flipV="1">
            <a:off x="3619500" y="5583268"/>
            <a:ext cx="2476500" cy="9813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6096000" y="5583267"/>
            <a:ext cx="4308534" cy="1588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534156" y="5145111"/>
            <a:ext cx="344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Финансовый цикл</a:t>
            </a:r>
            <a:r>
              <a:rPr lang="ru-RU" sz="1400" dirty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ФЦ = ОЦ - ОКЗ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8651911" y="3538540"/>
            <a:ext cx="19462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Период погашения</a:t>
            </a:r>
          </a:p>
          <a:p>
            <a:r>
              <a:rPr lang="ru-RU" sz="1400" dirty="0"/>
              <a:t>дебиторской</a:t>
            </a:r>
          </a:p>
          <a:p>
            <a:r>
              <a:rPr lang="ru-RU" sz="1400" dirty="0"/>
              <a:t>задолженности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ОДЗ</a:t>
            </a:r>
            <a:endParaRPr lang="ru-RU" sz="1200" dirty="0"/>
          </a:p>
        </p:txBody>
      </p:sp>
      <p:cxnSp>
        <p:nvCxnSpPr>
          <p:cNvPr id="57" name="Прямая со стрелкой 56"/>
          <p:cNvCxnSpPr/>
          <p:nvPr/>
        </p:nvCxnSpPr>
        <p:spPr>
          <a:xfrm rot="10800000">
            <a:off x="3614706" y="6203988"/>
            <a:ext cx="6826343" cy="1588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402253" y="5729319"/>
            <a:ext cx="358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Операционный цикл</a:t>
            </a:r>
            <a:r>
              <a:rPr lang="ru-RU" sz="1200" dirty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ОЦ= ОЗ + ОДЗ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V="1">
            <a:off x="2491740" y="4130042"/>
            <a:ext cx="1150620" cy="1523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47725"/>
          </a:xfrm>
        </p:spPr>
        <p:txBody>
          <a:bodyPr/>
          <a:lstStyle/>
          <a:p>
            <a:pPr eaLnBrk="1" hangingPunct="1"/>
            <a:r>
              <a:rPr lang="ru-RU" altLang="ru-RU" sz="3200" dirty="0">
                <a:solidFill>
                  <a:srgbClr val="080808"/>
                </a:solidFill>
              </a:rPr>
              <a:t>Операционный цикл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125538"/>
            <a:ext cx="8229600" cy="5256212"/>
          </a:xfrm>
        </p:spPr>
        <p:txBody>
          <a:bodyPr>
            <a:normAutofit fontScale="92500"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ОПЦ = </a:t>
            </a:r>
            <a:r>
              <a:rPr lang="ru-RU" altLang="ru-RU" sz="2400" dirty="0" err="1" smtClean="0">
                <a:solidFill>
                  <a:srgbClr val="080808"/>
                </a:solidFill>
              </a:rPr>
              <a:t>Пз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+ </a:t>
            </a:r>
            <a:r>
              <a:rPr lang="ru-RU" altLang="ru-RU" sz="2400" dirty="0" err="1" smtClean="0">
                <a:solidFill>
                  <a:srgbClr val="080808"/>
                </a:solidFill>
              </a:rPr>
              <a:t>Ппп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+ </a:t>
            </a:r>
            <a:r>
              <a:rPr lang="ru-RU" altLang="ru-RU" sz="2400" dirty="0" err="1" smtClean="0">
                <a:solidFill>
                  <a:srgbClr val="080808"/>
                </a:solidFill>
              </a:rPr>
              <a:t>Пгп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+ </a:t>
            </a:r>
            <a:r>
              <a:rPr lang="ru-RU" altLang="ru-RU" sz="2400" dirty="0" err="1" smtClean="0">
                <a:solidFill>
                  <a:srgbClr val="080808"/>
                </a:solidFill>
              </a:rPr>
              <a:t>Пдз</a:t>
            </a:r>
            <a:endParaRPr lang="ru-RU" altLang="ru-RU" sz="2400" dirty="0">
              <a:solidFill>
                <a:srgbClr val="080808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solidFill>
                  <a:srgbClr val="080808"/>
                </a:solidFill>
              </a:rPr>
              <a:t>ОПЦ – операционный цикл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rgbClr val="080808"/>
                </a:solidFill>
              </a:rPr>
              <a:t>Пз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– период хранения сырья на складе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rgbClr val="080808"/>
                </a:solidFill>
              </a:rPr>
              <a:t>Ппп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– период производственного процесса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rgbClr val="080808"/>
                </a:solidFill>
              </a:rPr>
              <a:t>Пгп</a:t>
            </a:r>
            <a:r>
              <a:rPr lang="ru-RU" altLang="ru-RU" sz="2400" dirty="0" smtClean="0">
                <a:solidFill>
                  <a:srgbClr val="080808"/>
                </a:solidFill>
              </a:rPr>
              <a:t>– </a:t>
            </a:r>
            <a:r>
              <a:rPr lang="ru-RU" altLang="ru-RU" sz="2400" dirty="0">
                <a:solidFill>
                  <a:srgbClr val="080808"/>
                </a:solidFill>
              </a:rPr>
              <a:t>период хранения готовой продукции на складе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rgbClr val="080808"/>
                </a:solidFill>
              </a:rPr>
              <a:t>Пдз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– Период расчетов с покупателями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solidFill>
                  <a:srgbClr val="080808"/>
                </a:solidFill>
              </a:rPr>
              <a:t>                     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solidFill>
                  <a:srgbClr val="080808"/>
                </a:solidFill>
              </a:rPr>
              <a:t> ФЦ = ОПЦ – </a:t>
            </a:r>
            <a:r>
              <a:rPr lang="ru-RU" altLang="ru-RU" sz="2400" dirty="0" err="1" smtClean="0">
                <a:solidFill>
                  <a:srgbClr val="080808"/>
                </a:solidFill>
              </a:rPr>
              <a:t>Пкз</a:t>
            </a:r>
            <a:endParaRPr lang="ru-RU" altLang="ru-RU" sz="2400" dirty="0">
              <a:solidFill>
                <a:srgbClr val="080808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400" dirty="0">
              <a:solidFill>
                <a:srgbClr val="080808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solidFill>
                  <a:srgbClr val="080808"/>
                </a:solidFill>
              </a:rPr>
              <a:t>ФЦ – финансовый цикл организации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rgbClr val="080808"/>
                </a:solidFill>
              </a:rPr>
              <a:t>Пкз</a:t>
            </a:r>
            <a:r>
              <a:rPr lang="ru-RU" altLang="ru-RU" sz="2400" dirty="0" smtClean="0">
                <a:solidFill>
                  <a:srgbClr val="080808"/>
                </a:solidFill>
              </a:rPr>
              <a:t> </a:t>
            </a:r>
            <a:r>
              <a:rPr lang="ru-RU" altLang="ru-RU" sz="2400" dirty="0">
                <a:solidFill>
                  <a:srgbClr val="080808"/>
                </a:solidFill>
              </a:rPr>
              <a:t>– Период погашения кредиторской задолженности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3264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25568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Финансовый цикл </a:t>
            </a:r>
            <a:r>
              <a:rPr lang="ru-RU" sz="2400" dirty="0"/>
              <a:t>это период времени, в течение которого денежные средства отвлечены из оборота из-за разрыва между сроком платежа по своим обязательствам перед поставщиками и получением денег от покупателей.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81200" y="2004993"/>
          <a:ext cx="8229600" cy="4564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179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53176" y="861040"/>
            <a:ext cx="7920037" cy="3744913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ru-RU" altLang="ru-RU" sz="4000" dirty="0"/>
              <a:t> «Отчет о финансовых результатах» как информационная база оценки и анализа эффективности деятельности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409317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myslide.ru/documents_3/617629045a49d6975356d9c5437ecb78/img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29000"/>
          </a:blip>
          <a:srcRect/>
          <a:stretch>
            <a:fillRect/>
          </a:stretch>
        </p:blipFill>
        <p:spPr bwMode="auto">
          <a:xfrm>
            <a:off x="1995949" y="434161"/>
            <a:ext cx="8622890" cy="571500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8606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33"/>
          <p:cNvSpPr>
            <a:spLocks noChangeAspect="1" noChangeArrowheads="1"/>
          </p:cNvSpPr>
          <p:nvPr/>
        </p:nvSpPr>
        <p:spPr bwMode="auto">
          <a:xfrm>
            <a:off x="2135189" y="0"/>
            <a:ext cx="8893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b="1">
              <a:latin typeface="Verdana" panose="020B0604030504040204" pitchFamily="34" charset="0"/>
            </a:endParaRPr>
          </a:p>
        </p:txBody>
      </p:sp>
      <p:sp>
        <p:nvSpPr>
          <p:cNvPr id="49155" name="AutoShape 125"/>
          <p:cNvSpPr>
            <a:spLocks noChangeArrowheads="1"/>
          </p:cNvSpPr>
          <p:nvPr/>
        </p:nvSpPr>
        <p:spPr bwMode="auto">
          <a:xfrm>
            <a:off x="2732089" y="36514"/>
            <a:ext cx="2193925" cy="1025525"/>
          </a:xfrm>
          <a:prstGeom prst="flowChartProcess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Выручка от реализации товаров, работ, услуг</a:t>
            </a:r>
          </a:p>
        </p:txBody>
      </p:sp>
      <p:sp>
        <p:nvSpPr>
          <p:cNvPr id="49156" name="Rectangle 126"/>
          <p:cNvSpPr>
            <a:spLocks noChangeArrowheads="1"/>
          </p:cNvSpPr>
          <p:nvPr/>
        </p:nvSpPr>
        <p:spPr bwMode="auto">
          <a:xfrm>
            <a:off x="2727325" y="1333501"/>
            <a:ext cx="2216150" cy="727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>
                <a:latin typeface="Verdana" panose="020B0604030504040204" pitchFamily="34" charset="0"/>
              </a:rPr>
              <a:t>Валовая прибыль (маржинальная)</a:t>
            </a:r>
          </a:p>
        </p:txBody>
      </p:sp>
      <p:sp>
        <p:nvSpPr>
          <p:cNvPr id="49157" name="Rectangle 127"/>
          <p:cNvSpPr>
            <a:spLocks noChangeArrowheads="1"/>
          </p:cNvSpPr>
          <p:nvPr/>
        </p:nvSpPr>
        <p:spPr bwMode="auto">
          <a:xfrm>
            <a:off x="6819901" y="1"/>
            <a:ext cx="2773363" cy="1025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Себестоимость проданных товаров, работ, услуг (переменные затраты)</a:t>
            </a:r>
          </a:p>
          <a:p>
            <a:pPr eaLnBrk="1" hangingPunct="1"/>
            <a:endParaRPr lang="ru-RU" altLang="ru-RU" sz="1400">
              <a:latin typeface="Verdana" panose="020B0604030504040204" pitchFamily="34" charset="0"/>
            </a:endParaRPr>
          </a:p>
        </p:txBody>
      </p:sp>
      <p:sp>
        <p:nvSpPr>
          <p:cNvPr id="49158" name="Rectangle 128"/>
          <p:cNvSpPr>
            <a:spLocks noChangeArrowheads="1"/>
          </p:cNvSpPr>
          <p:nvPr/>
        </p:nvSpPr>
        <p:spPr bwMode="auto">
          <a:xfrm>
            <a:off x="6819901" y="1333501"/>
            <a:ext cx="2805113" cy="94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Коммерческие </a:t>
            </a:r>
          </a:p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Управленческие</a:t>
            </a:r>
          </a:p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(условно-постоянные расходы)</a:t>
            </a:r>
          </a:p>
          <a:p>
            <a:pPr eaLnBrk="1" hangingPunct="1"/>
            <a:endParaRPr lang="ru-RU" altLang="ru-RU" sz="1400">
              <a:latin typeface="Verdana" panose="020B0604030504040204" pitchFamily="34" charset="0"/>
            </a:endParaRPr>
          </a:p>
        </p:txBody>
      </p:sp>
      <p:sp>
        <p:nvSpPr>
          <p:cNvPr id="49159" name="Rectangle 129"/>
          <p:cNvSpPr>
            <a:spLocks noChangeArrowheads="1"/>
          </p:cNvSpPr>
          <p:nvPr/>
        </p:nvSpPr>
        <p:spPr bwMode="auto">
          <a:xfrm>
            <a:off x="2732088" y="2295525"/>
            <a:ext cx="2190750" cy="1023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Verdana" panose="020B0604030504040204" pitchFamily="34" charset="0"/>
              </a:rPr>
              <a:t>Прибыль (убыток) от продаж (Прибыль до выплаты процентов и налогов (операционная прибыль)</a:t>
            </a:r>
          </a:p>
        </p:txBody>
      </p:sp>
      <p:sp>
        <p:nvSpPr>
          <p:cNvPr id="49160" name="Rectangle 130"/>
          <p:cNvSpPr>
            <a:spLocks noChangeArrowheads="1"/>
          </p:cNvSpPr>
          <p:nvPr/>
        </p:nvSpPr>
        <p:spPr bwMode="auto">
          <a:xfrm>
            <a:off x="6819901" y="2498725"/>
            <a:ext cx="2773363" cy="801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Verdana" panose="020B0604030504040204" pitchFamily="34" charset="0"/>
              </a:rPr>
              <a:t>Проценты к уплате , проценты к получению, прочие доходы и расходы</a:t>
            </a:r>
          </a:p>
        </p:txBody>
      </p:sp>
      <p:sp>
        <p:nvSpPr>
          <p:cNvPr id="49161" name="Rectangle 131"/>
          <p:cNvSpPr>
            <a:spLocks noChangeArrowheads="1"/>
          </p:cNvSpPr>
          <p:nvPr/>
        </p:nvSpPr>
        <p:spPr bwMode="auto">
          <a:xfrm>
            <a:off x="2732088" y="3525838"/>
            <a:ext cx="2190750" cy="71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Прибыль до налогообложения</a:t>
            </a:r>
          </a:p>
        </p:txBody>
      </p:sp>
      <p:sp>
        <p:nvSpPr>
          <p:cNvPr id="49162" name="Rectangle 132"/>
          <p:cNvSpPr>
            <a:spLocks noChangeArrowheads="1"/>
          </p:cNvSpPr>
          <p:nvPr/>
        </p:nvSpPr>
        <p:spPr bwMode="auto">
          <a:xfrm>
            <a:off x="6819901" y="3525839"/>
            <a:ext cx="2773363" cy="822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Налоги и прочие обязательные платежи</a:t>
            </a:r>
          </a:p>
        </p:txBody>
      </p:sp>
      <p:sp>
        <p:nvSpPr>
          <p:cNvPr id="49163" name="Rectangle 133"/>
          <p:cNvSpPr>
            <a:spLocks noChangeArrowheads="1"/>
          </p:cNvSpPr>
          <p:nvPr/>
        </p:nvSpPr>
        <p:spPr bwMode="auto">
          <a:xfrm>
            <a:off x="2732088" y="4551363"/>
            <a:ext cx="2190750" cy="614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Чистая прибыль</a:t>
            </a:r>
          </a:p>
        </p:txBody>
      </p:sp>
      <p:sp>
        <p:nvSpPr>
          <p:cNvPr id="49164" name="Rectangle 134"/>
          <p:cNvSpPr>
            <a:spLocks noChangeArrowheads="1"/>
          </p:cNvSpPr>
          <p:nvPr/>
        </p:nvSpPr>
        <p:spPr bwMode="auto">
          <a:xfrm>
            <a:off x="2732088" y="5475288"/>
            <a:ext cx="2190750" cy="614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Дивиденды по привилегированным акциям</a:t>
            </a:r>
          </a:p>
        </p:txBody>
      </p:sp>
      <p:sp>
        <p:nvSpPr>
          <p:cNvPr id="49165" name="Rectangle 135"/>
          <p:cNvSpPr>
            <a:spLocks noChangeArrowheads="1"/>
          </p:cNvSpPr>
          <p:nvPr/>
        </p:nvSpPr>
        <p:spPr bwMode="auto">
          <a:xfrm>
            <a:off x="5505450" y="5475288"/>
            <a:ext cx="1752600" cy="614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Дивиденды по обыкновенным акциям</a:t>
            </a:r>
          </a:p>
        </p:txBody>
      </p:sp>
      <p:sp>
        <p:nvSpPr>
          <p:cNvPr id="49166" name="Rectangle 136"/>
          <p:cNvSpPr>
            <a:spLocks noChangeArrowheads="1"/>
          </p:cNvSpPr>
          <p:nvPr/>
        </p:nvSpPr>
        <p:spPr bwMode="auto">
          <a:xfrm>
            <a:off x="7988301" y="5475288"/>
            <a:ext cx="1604963" cy="614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Verdana" panose="020B0604030504040204" pitchFamily="34" charset="0"/>
              </a:rPr>
              <a:t>Реинвестированная прибыль</a:t>
            </a:r>
          </a:p>
        </p:txBody>
      </p:sp>
      <p:sp>
        <p:nvSpPr>
          <p:cNvPr id="49167" name="Line 137"/>
          <p:cNvSpPr>
            <a:spLocks noChangeShapeType="1"/>
          </p:cNvSpPr>
          <p:nvPr/>
        </p:nvSpPr>
        <p:spPr bwMode="auto">
          <a:xfrm>
            <a:off x="4922838" y="755650"/>
            <a:ext cx="18970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68" name="Line 138"/>
          <p:cNvSpPr>
            <a:spLocks noChangeShapeType="1"/>
          </p:cNvSpPr>
          <p:nvPr/>
        </p:nvSpPr>
        <p:spPr bwMode="auto">
          <a:xfrm>
            <a:off x="4922838" y="1781175"/>
            <a:ext cx="18970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69" name="Line 139"/>
          <p:cNvSpPr>
            <a:spLocks noChangeShapeType="1"/>
          </p:cNvSpPr>
          <p:nvPr/>
        </p:nvSpPr>
        <p:spPr bwMode="auto">
          <a:xfrm>
            <a:off x="4922838" y="2909889"/>
            <a:ext cx="18970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0" name="Line 140"/>
          <p:cNvSpPr>
            <a:spLocks noChangeShapeType="1"/>
          </p:cNvSpPr>
          <p:nvPr/>
        </p:nvSpPr>
        <p:spPr bwMode="auto">
          <a:xfrm>
            <a:off x="4922838" y="4038600"/>
            <a:ext cx="18970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1" name="Line 141"/>
          <p:cNvSpPr>
            <a:spLocks noChangeShapeType="1"/>
          </p:cNvSpPr>
          <p:nvPr/>
        </p:nvSpPr>
        <p:spPr bwMode="auto">
          <a:xfrm>
            <a:off x="3752850" y="1063625"/>
            <a:ext cx="1588" cy="306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2" name="Line 142"/>
          <p:cNvSpPr>
            <a:spLocks noChangeShapeType="1"/>
          </p:cNvSpPr>
          <p:nvPr/>
        </p:nvSpPr>
        <p:spPr bwMode="auto">
          <a:xfrm>
            <a:off x="3752850" y="1985963"/>
            <a:ext cx="1588" cy="3095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3" name="Line 143"/>
          <p:cNvSpPr>
            <a:spLocks noChangeShapeType="1"/>
          </p:cNvSpPr>
          <p:nvPr/>
        </p:nvSpPr>
        <p:spPr bwMode="auto">
          <a:xfrm>
            <a:off x="3752850" y="3319464"/>
            <a:ext cx="1588" cy="206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4" name="Line 144"/>
          <p:cNvSpPr>
            <a:spLocks noChangeShapeType="1"/>
          </p:cNvSpPr>
          <p:nvPr/>
        </p:nvSpPr>
        <p:spPr bwMode="auto">
          <a:xfrm>
            <a:off x="3752850" y="4243389"/>
            <a:ext cx="1588" cy="307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5" name="Line 145"/>
          <p:cNvSpPr>
            <a:spLocks noChangeShapeType="1"/>
          </p:cNvSpPr>
          <p:nvPr/>
        </p:nvSpPr>
        <p:spPr bwMode="auto">
          <a:xfrm>
            <a:off x="3752850" y="5165726"/>
            <a:ext cx="1588" cy="206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6" name="Line 146"/>
          <p:cNvSpPr>
            <a:spLocks noChangeShapeType="1"/>
          </p:cNvSpPr>
          <p:nvPr/>
        </p:nvSpPr>
        <p:spPr bwMode="auto">
          <a:xfrm>
            <a:off x="3752851" y="5372100"/>
            <a:ext cx="511016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7" name="Line 147"/>
          <p:cNvSpPr>
            <a:spLocks noChangeShapeType="1"/>
          </p:cNvSpPr>
          <p:nvPr/>
        </p:nvSpPr>
        <p:spPr bwMode="auto">
          <a:xfrm>
            <a:off x="4483100" y="5372100"/>
            <a:ext cx="1588" cy="103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8" name="Line 148"/>
          <p:cNvSpPr>
            <a:spLocks noChangeShapeType="1"/>
          </p:cNvSpPr>
          <p:nvPr/>
        </p:nvSpPr>
        <p:spPr bwMode="auto">
          <a:xfrm>
            <a:off x="6381750" y="5372100"/>
            <a:ext cx="1588" cy="103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79" name="Line 149"/>
          <p:cNvSpPr>
            <a:spLocks noChangeShapeType="1"/>
          </p:cNvSpPr>
          <p:nvPr/>
        </p:nvSpPr>
        <p:spPr bwMode="auto">
          <a:xfrm>
            <a:off x="8863014" y="5372100"/>
            <a:ext cx="1587" cy="103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80" name="Rectangle 150"/>
          <p:cNvSpPr>
            <a:spLocks noChangeArrowheads="1"/>
          </p:cNvSpPr>
          <p:nvPr/>
        </p:nvSpPr>
        <p:spPr bwMode="auto">
          <a:xfrm>
            <a:off x="2782888" y="6308726"/>
            <a:ext cx="695284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Verdana" panose="020B0604030504040204" pitchFamily="34" charset="0"/>
              </a:rPr>
              <a:t>Рисунок 1. – Взаимоувязка  показателей прибыли</a:t>
            </a:r>
          </a:p>
        </p:txBody>
      </p:sp>
      <p:sp>
        <p:nvSpPr>
          <p:cNvPr id="49181" name="Rectangle 151"/>
          <p:cNvSpPr>
            <a:spLocks noChangeArrowheads="1"/>
          </p:cNvSpPr>
          <p:nvPr/>
        </p:nvSpPr>
        <p:spPr bwMode="auto">
          <a:xfrm>
            <a:off x="5448300" y="476250"/>
            <a:ext cx="863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9182" name="Rectangle 152"/>
          <p:cNvSpPr>
            <a:spLocks noChangeArrowheads="1"/>
          </p:cNvSpPr>
          <p:nvPr/>
        </p:nvSpPr>
        <p:spPr bwMode="auto">
          <a:xfrm>
            <a:off x="5519738" y="14128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9183" name="Rectangle 153"/>
          <p:cNvSpPr>
            <a:spLocks noChangeArrowheads="1"/>
          </p:cNvSpPr>
          <p:nvPr/>
        </p:nvSpPr>
        <p:spPr bwMode="auto">
          <a:xfrm>
            <a:off x="5375276" y="260350"/>
            <a:ext cx="936625" cy="342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Verdana" panose="020B0604030504040204" pitchFamily="34" charset="0"/>
              </a:rPr>
              <a:t>«минус»</a:t>
            </a:r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49184" name="Rectangle 154"/>
          <p:cNvSpPr>
            <a:spLocks noChangeArrowheads="1"/>
          </p:cNvSpPr>
          <p:nvPr/>
        </p:nvSpPr>
        <p:spPr bwMode="auto">
          <a:xfrm>
            <a:off x="5448300" y="1268413"/>
            <a:ext cx="935038" cy="342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Verdana" panose="020B0604030504040204" pitchFamily="34" charset="0"/>
              </a:rPr>
              <a:t>«минус»</a:t>
            </a:r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49185" name="Rectangle 155"/>
          <p:cNvSpPr>
            <a:spLocks noChangeArrowheads="1"/>
          </p:cNvSpPr>
          <p:nvPr/>
        </p:nvSpPr>
        <p:spPr bwMode="auto">
          <a:xfrm>
            <a:off x="5448300" y="2420938"/>
            <a:ext cx="935038" cy="501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Verdana" panose="020B0604030504040204" pitchFamily="34" charset="0"/>
              </a:rPr>
              <a:t>«минус»</a:t>
            </a:r>
            <a:r>
              <a:rPr lang="en-US" altLang="ru-RU" sz="1200">
                <a:latin typeface="Verdana" panose="020B0604030504040204" pitchFamily="34" charset="0"/>
              </a:rPr>
              <a:t> </a:t>
            </a:r>
            <a:r>
              <a:rPr lang="ru-RU" altLang="ru-RU" sz="1200">
                <a:latin typeface="Verdana" panose="020B0604030504040204" pitchFamily="34" charset="0"/>
              </a:rPr>
              <a:t>«плюс»</a:t>
            </a:r>
            <a:endParaRPr lang="en-US" altLang="ru-RU" sz="1200">
              <a:latin typeface="Verdana" panose="020B0604030504040204" pitchFamily="34" charset="0"/>
            </a:endParaRPr>
          </a:p>
          <a:p>
            <a:pPr eaLnBrk="1" hangingPunct="1"/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49186" name="Rectangle 156"/>
          <p:cNvSpPr>
            <a:spLocks noChangeArrowheads="1"/>
          </p:cNvSpPr>
          <p:nvPr/>
        </p:nvSpPr>
        <p:spPr bwMode="auto">
          <a:xfrm>
            <a:off x="5519738" y="3500438"/>
            <a:ext cx="863600" cy="342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Verdana" panose="020B0604030504040204" pitchFamily="34" charset="0"/>
              </a:rPr>
              <a:t>«минус»</a:t>
            </a:r>
            <a:endParaRPr lang="ru-RU" altLang="ru-RU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33755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677862"/>
          </a:xfrm>
        </p:spPr>
        <p:txBody>
          <a:bodyPr/>
          <a:lstStyle/>
          <a:p>
            <a:pPr eaLnBrk="1" hangingPunct="1"/>
            <a:r>
              <a:rPr lang="ru-RU" altLang="ru-RU" sz="3600"/>
              <a:t>Показатели  рентабельности: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idx="1"/>
          </p:nvPr>
        </p:nvSpPr>
        <p:spPr>
          <a:xfrm>
            <a:off x="1816100" y="836613"/>
            <a:ext cx="7772400" cy="51054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рентабельность активов</a:t>
            </a:r>
          </a:p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defRPr/>
            </a:pPr>
            <a:endParaRPr lang="ru-RU" alt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рентабельность продаж</a:t>
            </a:r>
          </a:p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рентабельность собственного капитала</a:t>
            </a:r>
          </a:p>
          <a:p>
            <a:pPr eaLnBrk="1" hangingPunct="1">
              <a:defRPr/>
            </a:pPr>
            <a:endParaRPr lang="ru-RU" altLang="ru-RU" dirty="0" smtClean="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524000" y="18923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524000" y="1892301"/>
            <a:ext cx="9144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501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13571"/>
              </p:ext>
            </p:extLst>
          </p:nvPr>
        </p:nvGraphicFramePr>
        <p:xfrm>
          <a:off x="2208213" y="3276601"/>
          <a:ext cx="57912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r:id="rId3" imgW="3209990" imgH="371520" progId="Equation.3">
                  <p:embed/>
                </p:oleObj>
              </mc:Choice>
              <mc:Fallback>
                <p:oleObj r:id="rId3" imgW="3209990" imgH="371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3276601"/>
                        <a:ext cx="5791200" cy="760413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780393"/>
              </p:ext>
            </p:extLst>
          </p:nvPr>
        </p:nvGraphicFramePr>
        <p:xfrm>
          <a:off x="2486025" y="1649413"/>
          <a:ext cx="569595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Формула" r:id="rId5" imgW="2790743" imgH="362070" progId="Equation.3">
                  <p:embed/>
                </p:oleObj>
              </mc:Choice>
              <mc:Fallback>
                <p:oleObj name="Формула" r:id="rId5" imgW="2790743" imgH="36207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1649413"/>
                        <a:ext cx="5695950" cy="8318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58895"/>
              </p:ext>
            </p:extLst>
          </p:nvPr>
        </p:nvGraphicFramePr>
        <p:xfrm>
          <a:off x="2455863" y="5045075"/>
          <a:ext cx="5867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r:id="rId7" imgW="3190810" imgH="371520" progId="Equation.3">
                  <p:embed/>
                </p:oleObj>
              </mc:Choice>
              <mc:Fallback>
                <p:oleObj r:id="rId7" imgW="3190810" imgH="371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863" y="5045075"/>
                        <a:ext cx="5867400" cy="7747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73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3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89" y="260351"/>
            <a:ext cx="8137525" cy="504825"/>
          </a:xfrm>
        </p:spPr>
        <p:txBody>
          <a:bodyPr/>
          <a:lstStyle/>
          <a:p>
            <a:pPr eaLnBrk="1" hangingPunct="1"/>
            <a:r>
              <a:rPr lang="ru-RU" altLang="ru-RU" sz="2000"/>
              <a:t>Таблица – Показатели рентабельности предприятия </a:t>
            </a:r>
          </a:p>
        </p:txBody>
      </p:sp>
      <p:graphicFrame>
        <p:nvGraphicFramePr>
          <p:cNvPr id="280652" name="Group 76"/>
          <p:cNvGraphicFramePr>
            <a:graphicFrameLocks noGrp="1"/>
          </p:cNvGraphicFramePr>
          <p:nvPr>
            <p:ph type="tbl" idx="1"/>
          </p:nvPr>
        </p:nvGraphicFramePr>
        <p:xfrm>
          <a:off x="1919288" y="836613"/>
          <a:ext cx="8280400" cy="5291138"/>
        </p:xfrm>
        <a:graphic>
          <a:graphicData uri="http://schemas.openxmlformats.org/drawingml/2006/table">
            <a:tbl>
              <a:tblPr/>
              <a:tblGrid>
                <a:gridCol w="1771959"/>
                <a:gridCol w="2362661"/>
                <a:gridCol w="4145780"/>
              </a:tblGrid>
              <a:tr h="8716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Наименова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ние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показателя</a:t>
                      </a:r>
                    </a:p>
                  </a:txBody>
                  <a:tcPr marL="91432" marR="91432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Формула расчета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Пояснения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4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Коэффициент генерирования дохода</a:t>
                      </a:r>
                    </a:p>
                  </a:txBody>
                  <a:tcPr marL="91432" marR="91432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операционная прибыль : стоимостная оценка совокупных активов </a:t>
                      </a: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Показывает возможность генерировать доходы данной комбинацией активов. Показывает сколько рублей операционной прибыли приходится на один рубль вложенный в активы </a:t>
                      </a: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05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Рентабельность активов</a:t>
                      </a:r>
                    </a:p>
                  </a:txBody>
                  <a:tcPr marL="91432" marR="91432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(Чистая прибыль : среднегодовую стоимость активов</a:t>
                      </a: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Показывает сколько рублей совокупного дохода инвесторов и кредиторов приходится на один рубль вложенный в активы компании </a:t>
                      </a: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4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Рентабельность инвестированного капитала</a:t>
                      </a:r>
                    </a:p>
                  </a:txBody>
                  <a:tcPr marL="91432" marR="91432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(Чистая прибыль) : (капитал собственника + долгосрочные обязательства)</a:t>
                      </a: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Показывает сколько рублей совокупного дохода инвесторов и кредиторов приходится на один рубль инвестированного капитала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2" marR="91432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493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89" y="260351"/>
            <a:ext cx="8137525" cy="504825"/>
          </a:xfrm>
        </p:spPr>
        <p:txBody>
          <a:bodyPr/>
          <a:lstStyle/>
          <a:p>
            <a:pPr eaLnBrk="1" hangingPunct="1"/>
            <a:r>
              <a:rPr lang="ru-RU" altLang="ru-RU" sz="2400"/>
              <a:t>Продолжение таблицы</a:t>
            </a:r>
          </a:p>
        </p:txBody>
      </p:sp>
      <p:graphicFrame>
        <p:nvGraphicFramePr>
          <p:cNvPr id="281684" name="Group 84"/>
          <p:cNvGraphicFramePr>
            <a:graphicFrameLocks noGrp="1"/>
          </p:cNvGraphicFramePr>
          <p:nvPr>
            <p:ph type="tbl" idx="1"/>
          </p:nvPr>
        </p:nvGraphicFramePr>
        <p:xfrm>
          <a:off x="1919288" y="836613"/>
          <a:ext cx="8362950" cy="3830636"/>
        </p:xfrm>
        <a:graphic>
          <a:graphicData uri="http://schemas.openxmlformats.org/drawingml/2006/table">
            <a:tbl>
              <a:tblPr/>
              <a:tblGrid>
                <a:gridCol w="1439862"/>
                <a:gridCol w="2089150"/>
                <a:gridCol w="4833938"/>
              </a:tblGrid>
              <a:tr h="428625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Оценка рентабельности продаж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51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норма валовой прибыли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валовая прибыль : выручку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Показывает удельный вес валовой прибыли в выручке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84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норма операционной прибыли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операционная прибыль : выручку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Показывает удельный вес операционной прибыли в выручке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84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норма чистой прибыли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чистая прибыль : выручка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Показывает удельный вес чистой прибыли в выручке от продажи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13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/>
              <a:t>Маржинальный анализ (расчет критической точки продаж</a:t>
            </a:r>
            <a:r>
              <a:rPr lang="ru-RU" altLang="ru-RU" smtClean="0"/>
              <a:t>)</a:t>
            </a:r>
          </a:p>
        </p:txBody>
      </p:sp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2208214" y="1844675"/>
            <a:ext cx="7704137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i="1" dirty="0">
                <a:latin typeface="Tahoma" panose="020B0604030504040204" pitchFamily="34" charset="0"/>
                <a:cs typeface="Tahoma" panose="020B0604030504040204" pitchFamily="34" charset="0"/>
              </a:rPr>
              <a:t>Критическая точка продаж </a:t>
            </a:r>
          </a:p>
          <a:p>
            <a:pPr algn="ctr"/>
            <a:r>
              <a:rPr lang="ru-RU" altLang="ru-RU" sz="2800" b="1" i="1" dirty="0">
                <a:latin typeface="Tahoma" panose="020B0604030504040204" pitchFamily="34" charset="0"/>
                <a:cs typeface="Tahoma" panose="020B0604030504040204" pitchFamily="34" charset="0"/>
              </a:rPr>
              <a:t>(КТП или точка безубыточности) — </a:t>
            </a:r>
          </a:p>
          <a:p>
            <a:pPr algn="ctr"/>
            <a:endParaRPr lang="ru-RU" altLang="ru-RU" sz="2800" b="1" i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altLang="ru-RU" sz="2400" b="1" i="1" dirty="0">
                <a:latin typeface="Tahoma" panose="020B0604030504040204" pitchFamily="34" charset="0"/>
                <a:cs typeface="Tahoma" panose="020B0604030504040204" pitchFamily="34" charset="0"/>
              </a:rPr>
              <a:t>это объем </a:t>
            </a:r>
            <a:r>
              <a:rPr lang="ru-RU" altLang="ru-RU" sz="2400" b="1" i="1" dirty="0" smtClean="0">
                <a:latin typeface="Tahoma" panose="020B0604030504040204" pitchFamily="34" charset="0"/>
                <a:cs typeface="Tahoma" panose="020B0604030504040204" pitchFamily="34" charset="0"/>
              </a:rPr>
              <a:t>продаж, </a:t>
            </a:r>
            <a:r>
              <a:rPr lang="ru-RU" altLang="ru-RU" sz="2400" b="1" i="1" dirty="0">
                <a:latin typeface="Tahoma" panose="020B0604030504040204" pitchFamily="34" charset="0"/>
                <a:cs typeface="Tahoma" panose="020B0604030504040204" pitchFamily="34" charset="0"/>
              </a:rPr>
              <a:t>при котором прибыль предприятия равна нулю, т.е. объем, при котором выручка равна суммарным затратам. Ниже этого объема </a:t>
            </a:r>
            <a:r>
              <a:rPr lang="ru-RU" altLang="ru-RU" sz="2400" b="1" i="1" dirty="0" smtClean="0">
                <a:latin typeface="Tahoma" panose="020B0604030504040204" pitchFamily="34" charset="0"/>
                <a:cs typeface="Tahoma" panose="020B0604030504040204" pitchFamily="34" charset="0"/>
              </a:rPr>
              <a:t>деятельность </a:t>
            </a:r>
            <a:r>
              <a:rPr lang="ru-RU" altLang="ru-RU" sz="2400" b="1" i="1" dirty="0">
                <a:latin typeface="Tahoma" panose="020B0604030504040204" pitchFamily="34" charset="0"/>
                <a:cs typeface="Tahoma" panose="020B0604030504040204" pitchFamily="34" charset="0"/>
              </a:rPr>
              <a:t>становится </a:t>
            </a:r>
            <a:r>
              <a:rPr lang="ru-RU" altLang="ru-RU" sz="2400" b="1" i="1" dirty="0" smtClean="0">
                <a:latin typeface="Tahoma" panose="020B0604030504040204" pitchFamily="34" charset="0"/>
                <a:cs typeface="Tahoma" panose="020B0604030504040204" pitchFamily="34" charset="0"/>
              </a:rPr>
              <a:t>нерентабельной</a:t>
            </a:r>
            <a:endParaRPr lang="ru-RU" altLang="ru-RU" sz="2400" b="1" i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Расчет КТП в стоимостном выражении</a:t>
            </a:r>
          </a:p>
        </p:txBody>
      </p:sp>
      <p:sp>
        <p:nvSpPr>
          <p:cNvPr id="23555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/>
              <a:t>1. Необходимо рассчитать коэффициент маржинального дохода (долю маржинального дохода в выручке)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/>
              <a:t> Маржинальный доход  находится как разница между выручкой и переменными затратами.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/>
              <a:t>MД = В-З пер.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/>
              <a:t>Коэффициент маржинального дохода рассчитается по следующей формуле: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/>
              <a:t>К мд = МД/В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/>
              <a:t>2. Точка безубыточности в денежном выражении («порог рентабельности») рассчитывает по следующей формуле: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КТП = З пост./ К мд</a:t>
            </a:r>
          </a:p>
        </p:txBody>
      </p:sp>
    </p:spTree>
    <p:extLst>
      <p:ext uri="{BB962C8B-B14F-4D97-AF65-F5344CB8AC3E}">
        <p14:creationId xmlns:p14="http://schemas.microsoft.com/office/powerpoint/2010/main" val="77017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b="1" i="1">
                <a:solidFill>
                  <a:srgbClr val="002060"/>
                </a:solidFill>
              </a:rPr>
              <a:t>Запас финансовой прочности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63750" y="2133601"/>
            <a:ext cx="8064500" cy="13805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ЗФП (руб.) = 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Q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- КТП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ru-RU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23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74d79e85a63b52bca3d5370336abbced5fc1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843</Words>
  <Application>Microsoft Office PowerPoint</Application>
  <PresentationFormat>Широкоэкранный</PresentationFormat>
  <Paragraphs>173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Tahoma</vt:lpstr>
      <vt:lpstr>Times New Roman</vt:lpstr>
      <vt:lpstr>Verdana</vt:lpstr>
      <vt:lpstr>Wingdings</vt:lpstr>
      <vt:lpstr>Wingdings 3</vt:lpstr>
      <vt:lpstr>Тема Office</vt:lpstr>
      <vt:lpstr>Легкий дым</vt:lpstr>
      <vt:lpstr>Equation</vt:lpstr>
      <vt:lpstr>Формула</vt:lpstr>
      <vt:lpstr>Microsoft Equation 3.0</vt:lpstr>
      <vt:lpstr>Презентация PowerPoint</vt:lpstr>
      <vt:lpstr>Показатели этого раздела позволяют получить ответы на следующий вопрос: </vt:lpstr>
      <vt:lpstr>Презентация PowerPoint</vt:lpstr>
      <vt:lpstr>Презентация PowerPoint</vt:lpstr>
      <vt:lpstr>Система показателей деловой активности </vt:lpstr>
      <vt:lpstr>«Золотое правило» экономики организации</vt:lpstr>
      <vt:lpstr>Система показателей деловой активности </vt:lpstr>
      <vt:lpstr> 1. Коэффициент общей ресурсоотдачи </vt:lpstr>
      <vt:lpstr> 2. Коэффициент оборачиваемости оборотных ( мобильных) активов  </vt:lpstr>
      <vt:lpstr>Презентация PowerPoint</vt:lpstr>
      <vt:lpstr>Презентация PowerPoint</vt:lpstr>
      <vt:lpstr>Факторы, влияющие на длительность нахождения средств в обороте</vt:lpstr>
      <vt:lpstr>Презентация PowerPoint</vt:lpstr>
      <vt:lpstr>Операционный цикл</vt:lpstr>
      <vt:lpstr> Финансовый цикл это период времени, в течение которого денежные средства отвлечены из оборота из-за разрыва между сроком платежа по своим обязательствам перед поставщиками и получением денег от покупателей.</vt:lpstr>
      <vt:lpstr>Презентация PowerPoint</vt:lpstr>
      <vt:lpstr>Презентация PowerPoint</vt:lpstr>
      <vt:lpstr>Презентация PowerPoint</vt:lpstr>
      <vt:lpstr>Показатели  рентабельности:</vt:lpstr>
      <vt:lpstr>Таблица – Показатели рентабельности предприятия </vt:lpstr>
      <vt:lpstr>Продолжение таблицы</vt:lpstr>
      <vt:lpstr>Маржинальный анализ (расчет критической точки продаж)</vt:lpstr>
      <vt:lpstr>Расчет КТП в стоимостном выражении</vt:lpstr>
      <vt:lpstr>Запас финансовой прочности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Ослопова Марина</dc:creator>
  <cp:lastModifiedBy>Ослопова Марина</cp:lastModifiedBy>
  <cp:revision>10</cp:revision>
  <cp:lastPrinted>2023-04-18T00:22:02Z</cp:lastPrinted>
  <dcterms:created xsi:type="dcterms:W3CDTF">2023-04-17T22:57:35Z</dcterms:created>
  <dcterms:modified xsi:type="dcterms:W3CDTF">2023-04-18T00:23:35Z</dcterms:modified>
</cp:coreProperties>
</file>