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2"/>
  </p:notesMasterIdLst>
  <p:handoutMasterIdLst>
    <p:handoutMasterId r:id="rId43"/>
  </p:handout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6" r:id="rId33"/>
    <p:sldId id="297" r:id="rId34"/>
    <p:sldId id="298" r:id="rId35"/>
    <p:sldId id="299" r:id="rId36"/>
    <p:sldId id="300" r:id="rId37"/>
    <p:sldId id="301" r:id="rId38"/>
    <p:sldId id="302" r:id="rId39"/>
    <p:sldId id="303" r:id="rId40"/>
    <p:sldId id="275" r:id="rId41"/>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904"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46BDED-8550-472B-A076-87477AE84FCD}" type="doc">
      <dgm:prSet loTypeId="urn:microsoft.com/office/officeart/2005/8/layout/orgChart1" loCatId="hierarchy" qsTypeId="urn:microsoft.com/office/officeart/2005/8/quickstyle/simple3" qsCatId="simple" csTypeId="urn:microsoft.com/office/officeart/2005/8/colors/accent1_2" csCatId="accent1" phldr="1"/>
      <dgm:spPr/>
      <dgm:t>
        <a:bodyPr/>
        <a:lstStyle/>
        <a:p>
          <a:endParaRPr lang="ru-RU"/>
        </a:p>
      </dgm:t>
    </dgm:pt>
    <dgm:pt modelId="{2D4FB258-EBA6-45F7-9FB4-152E123C61B9}">
      <dgm:prSet phldrT="[Текст]" custT="1"/>
      <dgm:spPr/>
      <dgm:t>
        <a:bodyPr/>
        <a:lstStyle/>
        <a:p>
          <a:r>
            <a:rPr lang="ru-RU" sz="2000" dirty="0" smtClean="0"/>
            <a:t>Полномочиями Федерального казначейства (финансовых органов субъектов Российской Федерации или муниципальных образований) по осуществлению внутреннего государственного (муниципального) финансового контроля</a:t>
          </a:r>
          <a:endParaRPr lang="ru-RU" sz="2000" dirty="0"/>
        </a:p>
      </dgm:t>
    </dgm:pt>
    <dgm:pt modelId="{885935E0-8E4C-43AA-98EC-FB1F55D7BADD}" type="parTrans" cxnId="{89A6FD04-E20A-45DB-89B9-0BFF3B34F984}">
      <dgm:prSet/>
      <dgm:spPr/>
      <dgm:t>
        <a:bodyPr/>
        <a:lstStyle/>
        <a:p>
          <a:endParaRPr lang="ru-RU"/>
        </a:p>
      </dgm:t>
    </dgm:pt>
    <dgm:pt modelId="{BBD080D3-44F0-4DD0-8524-D5F1A4E2780E}" type="sibTrans" cxnId="{89A6FD04-E20A-45DB-89B9-0BFF3B34F984}">
      <dgm:prSet/>
      <dgm:spPr/>
      <dgm:t>
        <a:bodyPr/>
        <a:lstStyle/>
        <a:p>
          <a:endParaRPr lang="ru-RU"/>
        </a:p>
      </dgm:t>
    </dgm:pt>
    <dgm:pt modelId="{D6C987FA-983B-4304-AEA2-D8CE16E14D92}">
      <dgm:prSet phldrT="[Текст]" custT="1"/>
      <dgm:spPr/>
      <dgm:t>
        <a:bodyPr/>
        <a:lstStyle/>
        <a:p>
          <a:r>
            <a:rPr lang="ru-RU" sz="1800" dirty="0" smtClean="0"/>
            <a:t>контроль за </a:t>
          </a:r>
          <a:r>
            <a:rPr lang="ru-RU" sz="1800" dirty="0" err="1" smtClean="0"/>
            <a:t>непревышением</a:t>
          </a:r>
          <a:r>
            <a:rPr lang="ru-RU" sz="1800" dirty="0" smtClean="0"/>
            <a:t> суммы по операции над лимитами бюджетных обязательств и (или) бюджетными ассигнованиями</a:t>
          </a:r>
          <a:endParaRPr lang="ru-RU" sz="1800" dirty="0"/>
        </a:p>
      </dgm:t>
    </dgm:pt>
    <dgm:pt modelId="{519BDAC9-C85A-4E8F-95BC-DB4626E35B02}" type="parTrans" cxnId="{102106B8-CBC8-4264-A347-F4788AD52049}">
      <dgm:prSet/>
      <dgm:spPr/>
      <dgm:t>
        <a:bodyPr/>
        <a:lstStyle/>
        <a:p>
          <a:endParaRPr lang="ru-RU"/>
        </a:p>
      </dgm:t>
    </dgm:pt>
    <dgm:pt modelId="{55EB55E4-FABB-49F2-BF31-73B40B4561E8}" type="sibTrans" cxnId="{102106B8-CBC8-4264-A347-F4788AD52049}">
      <dgm:prSet/>
      <dgm:spPr/>
      <dgm:t>
        <a:bodyPr/>
        <a:lstStyle/>
        <a:p>
          <a:endParaRPr lang="ru-RU"/>
        </a:p>
      </dgm:t>
    </dgm:pt>
    <dgm:pt modelId="{2A698809-6613-4662-898B-38EDD60EE8E6}">
      <dgm:prSet phldrT="[Текст]" custT="1"/>
      <dgm:spPr/>
      <dgm:t>
        <a:bodyPr/>
        <a:lstStyle/>
        <a:p>
          <a:r>
            <a:rPr lang="ru-RU" sz="1800" dirty="0" smtClean="0"/>
            <a:t>контроль за соответствием содержания проводимой операции коду бюджетной классификации Российской Федерации, указанному в платежном документе, представленном в Федеральное казначейство получателем бюджетных средств</a:t>
          </a:r>
          <a:endParaRPr lang="ru-RU" sz="1800" dirty="0"/>
        </a:p>
      </dgm:t>
    </dgm:pt>
    <dgm:pt modelId="{C7864520-40DA-438B-A859-2028B15C87AC}" type="parTrans" cxnId="{09A04C04-B045-4D78-B7D4-75D139D2033A}">
      <dgm:prSet/>
      <dgm:spPr/>
      <dgm:t>
        <a:bodyPr/>
        <a:lstStyle/>
        <a:p>
          <a:endParaRPr lang="ru-RU"/>
        </a:p>
      </dgm:t>
    </dgm:pt>
    <dgm:pt modelId="{9E94304D-1713-4509-83D6-A4B1EBE74096}" type="sibTrans" cxnId="{09A04C04-B045-4D78-B7D4-75D139D2033A}">
      <dgm:prSet/>
      <dgm:spPr/>
      <dgm:t>
        <a:bodyPr/>
        <a:lstStyle/>
        <a:p>
          <a:endParaRPr lang="ru-RU"/>
        </a:p>
      </dgm:t>
    </dgm:pt>
    <dgm:pt modelId="{A4603DBB-D299-45DA-86BC-3243C0A2D368}">
      <dgm:prSet phldrT="[Текст]" custT="1"/>
      <dgm:spPr/>
      <dgm:t>
        <a:bodyPr/>
        <a:lstStyle/>
        <a:p>
          <a:r>
            <a:rPr lang="ru-RU" sz="1800" dirty="0" smtClean="0"/>
            <a:t>контроль за наличием документов, подтверждающих возникновение денежного обязательства, подлежащего оплате за счет средств бюджета</a:t>
          </a:r>
          <a:endParaRPr lang="ru-RU" sz="1800" dirty="0"/>
        </a:p>
      </dgm:t>
    </dgm:pt>
    <dgm:pt modelId="{15C63493-2F05-4D60-A5B5-01BF9C060168}" type="parTrans" cxnId="{7EA07DC8-45FC-4282-8538-5250E1C3C66C}">
      <dgm:prSet/>
      <dgm:spPr/>
      <dgm:t>
        <a:bodyPr/>
        <a:lstStyle/>
        <a:p>
          <a:endParaRPr lang="ru-RU"/>
        </a:p>
      </dgm:t>
    </dgm:pt>
    <dgm:pt modelId="{50836E9B-F5B9-43D8-8075-E1ABDF93BE90}" type="sibTrans" cxnId="{7EA07DC8-45FC-4282-8538-5250E1C3C66C}">
      <dgm:prSet/>
      <dgm:spPr/>
      <dgm:t>
        <a:bodyPr/>
        <a:lstStyle/>
        <a:p>
          <a:endParaRPr lang="ru-RU"/>
        </a:p>
      </dgm:t>
    </dgm:pt>
    <dgm:pt modelId="{64243FCF-6FB6-4613-84ED-7C200CDA793D}">
      <dgm:prSet phldrT="[Текст]" custT="1"/>
      <dgm:spPr/>
      <dgm:t>
        <a:bodyPr/>
        <a:lstStyle/>
        <a:p>
          <a:r>
            <a:rPr lang="ru-RU" sz="1600" dirty="0" smtClean="0"/>
            <a:t>контроль за соответствием сведений о поставленном на учет бюджетном обязательстве по государственному (муниципальному) контракту сведениям о данном государственном (муниципальном) контракте, содержащемся в предусмотренном законодательством Российской Федерации о контрактной системе в сфере закупок товаров, работ, услуг для обеспечения государственных и муниципальных нужд реестре контрактов, заключенных заказчиками</a:t>
          </a:r>
          <a:endParaRPr lang="ru-RU" sz="1600" dirty="0"/>
        </a:p>
      </dgm:t>
    </dgm:pt>
    <dgm:pt modelId="{D6E0E0BF-2D19-401D-8E2C-D17C884F6411}" type="parTrans" cxnId="{C1D7017D-1A98-45DC-81F3-DD8128F64AE6}">
      <dgm:prSet/>
      <dgm:spPr/>
      <dgm:t>
        <a:bodyPr/>
        <a:lstStyle/>
        <a:p>
          <a:endParaRPr lang="ru-RU"/>
        </a:p>
      </dgm:t>
    </dgm:pt>
    <dgm:pt modelId="{87906864-2951-4AE4-A1D9-5C1DB7E90764}" type="sibTrans" cxnId="{C1D7017D-1A98-45DC-81F3-DD8128F64AE6}">
      <dgm:prSet/>
      <dgm:spPr/>
      <dgm:t>
        <a:bodyPr/>
        <a:lstStyle/>
        <a:p>
          <a:endParaRPr lang="ru-RU"/>
        </a:p>
      </dgm:t>
    </dgm:pt>
    <dgm:pt modelId="{4F22C298-2F5D-4463-A4A7-B4686FB429F6}" type="pres">
      <dgm:prSet presAssocID="{7846BDED-8550-472B-A076-87477AE84FCD}" presName="hierChild1" presStyleCnt="0">
        <dgm:presLayoutVars>
          <dgm:orgChart val="1"/>
          <dgm:chPref val="1"/>
          <dgm:dir/>
          <dgm:animOne val="branch"/>
          <dgm:animLvl val="lvl"/>
          <dgm:resizeHandles/>
        </dgm:presLayoutVars>
      </dgm:prSet>
      <dgm:spPr/>
    </dgm:pt>
    <dgm:pt modelId="{44CB0533-D6B4-480A-9910-419E9460F673}" type="pres">
      <dgm:prSet presAssocID="{2D4FB258-EBA6-45F7-9FB4-152E123C61B9}" presName="hierRoot1" presStyleCnt="0">
        <dgm:presLayoutVars>
          <dgm:hierBranch val="init"/>
        </dgm:presLayoutVars>
      </dgm:prSet>
      <dgm:spPr/>
    </dgm:pt>
    <dgm:pt modelId="{F7E8FE85-0056-4C47-B15E-E2E062354929}" type="pres">
      <dgm:prSet presAssocID="{2D4FB258-EBA6-45F7-9FB4-152E123C61B9}" presName="rootComposite1" presStyleCnt="0"/>
      <dgm:spPr/>
    </dgm:pt>
    <dgm:pt modelId="{A42CA4D5-7B55-4AF1-BE66-B44009933844}" type="pres">
      <dgm:prSet presAssocID="{2D4FB258-EBA6-45F7-9FB4-152E123C61B9}" presName="rootText1" presStyleLbl="node0" presStyleIdx="0" presStyleCnt="1" custScaleX="514144" custScaleY="204592" custLinFactY="-48178" custLinFactNeighborX="-12091" custLinFactNeighborY="-100000">
        <dgm:presLayoutVars>
          <dgm:chPref val="3"/>
        </dgm:presLayoutVars>
      </dgm:prSet>
      <dgm:spPr/>
      <dgm:t>
        <a:bodyPr/>
        <a:lstStyle/>
        <a:p>
          <a:endParaRPr lang="ru-RU"/>
        </a:p>
      </dgm:t>
    </dgm:pt>
    <dgm:pt modelId="{104BF35D-9846-4DFC-BF97-28662716F615}" type="pres">
      <dgm:prSet presAssocID="{2D4FB258-EBA6-45F7-9FB4-152E123C61B9}" presName="rootConnector1" presStyleLbl="node1" presStyleIdx="0" presStyleCnt="0"/>
      <dgm:spPr/>
    </dgm:pt>
    <dgm:pt modelId="{8F086EA3-4FD4-41FB-B573-533E1592CA1A}" type="pres">
      <dgm:prSet presAssocID="{2D4FB258-EBA6-45F7-9FB4-152E123C61B9}" presName="hierChild2" presStyleCnt="0"/>
      <dgm:spPr/>
    </dgm:pt>
    <dgm:pt modelId="{8D74DF0B-B529-4E91-80AE-ECC08FEF5382}" type="pres">
      <dgm:prSet presAssocID="{519BDAC9-C85A-4E8F-95BC-DB4626E35B02}" presName="Name37" presStyleLbl="parChTrans1D2" presStyleIdx="0" presStyleCnt="4"/>
      <dgm:spPr/>
    </dgm:pt>
    <dgm:pt modelId="{35C2603F-5A1B-4237-8B80-1A88778B004F}" type="pres">
      <dgm:prSet presAssocID="{D6C987FA-983B-4304-AEA2-D8CE16E14D92}" presName="hierRoot2" presStyleCnt="0">
        <dgm:presLayoutVars>
          <dgm:hierBranch val="init"/>
        </dgm:presLayoutVars>
      </dgm:prSet>
      <dgm:spPr/>
    </dgm:pt>
    <dgm:pt modelId="{6BF8D965-DFA2-4157-81E4-D7C079BA3B8D}" type="pres">
      <dgm:prSet presAssocID="{D6C987FA-983B-4304-AEA2-D8CE16E14D92}" presName="rootComposite" presStyleCnt="0"/>
      <dgm:spPr/>
    </dgm:pt>
    <dgm:pt modelId="{83AB3610-5389-4DE3-A65A-CD2881619AD0}" type="pres">
      <dgm:prSet presAssocID="{D6C987FA-983B-4304-AEA2-D8CE16E14D92}" presName="rootText" presStyleLbl="node2" presStyleIdx="0" presStyleCnt="4" custScaleX="116275" custScaleY="420044" custLinFactNeighborX="2063" custLinFactNeighborY="75">
        <dgm:presLayoutVars>
          <dgm:chPref val="3"/>
        </dgm:presLayoutVars>
      </dgm:prSet>
      <dgm:spPr/>
      <dgm:t>
        <a:bodyPr/>
        <a:lstStyle/>
        <a:p>
          <a:endParaRPr lang="ru-RU"/>
        </a:p>
      </dgm:t>
    </dgm:pt>
    <dgm:pt modelId="{749146C6-64A4-4C5E-A818-AE68682714B7}" type="pres">
      <dgm:prSet presAssocID="{D6C987FA-983B-4304-AEA2-D8CE16E14D92}" presName="rootConnector" presStyleLbl="node2" presStyleIdx="0" presStyleCnt="4"/>
      <dgm:spPr/>
    </dgm:pt>
    <dgm:pt modelId="{65213D5D-005D-413F-AA22-ABED3141EC5A}" type="pres">
      <dgm:prSet presAssocID="{D6C987FA-983B-4304-AEA2-D8CE16E14D92}" presName="hierChild4" presStyleCnt="0"/>
      <dgm:spPr/>
    </dgm:pt>
    <dgm:pt modelId="{CBE2EEED-CD88-4D12-ACCE-648A4FF8A4C5}" type="pres">
      <dgm:prSet presAssocID="{D6C987FA-983B-4304-AEA2-D8CE16E14D92}" presName="hierChild5" presStyleCnt="0"/>
      <dgm:spPr/>
    </dgm:pt>
    <dgm:pt modelId="{E9BFA032-4F0B-4053-B26E-26F579A1DAE4}" type="pres">
      <dgm:prSet presAssocID="{C7864520-40DA-438B-A859-2028B15C87AC}" presName="Name37" presStyleLbl="parChTrans1D2" presStyleIdx="1" presStyleCnt="4"/>
      <dgm:spPr/>
    </dgm:pt>
    <dgm:pt modelId="{6A97EAE0-DA16-4C68-A802-0231F8CC793A}" type="pres">
      <dgm:prSet presAssocID="{2A698809-6613-4662-898B-38EDD60EE8E6}" presName="hierRoot2" presStyleCnt="0">
        <dgm:presLayoutVars>
          <dgm:hierBranch val="init"/>
        </dgm:presLayoutVars>
      </dgm:prSet>
      <dgm:spPr/>
    </dgm:pt>
    <dgm:pt modelId="{6946A1BC-D6EB-4162-89FC-2BBA793F42F4}" type="pres">
      <dgm:prSet presAssocID="{2A698809-6613-4662-898B-38EDD60EE8E6}" presName="rootComposite" presStyleCnt="0"/>
      <dgm:spPr/>
    </dgm:pt>
    <dgm:pt modelId="{4A842AD5-6380-42E5-869C-73070D0A714D}" type="pres">
      <dgm:prSet presAssocID="{2A698809-6613-4662-898B-38EDD60EE8E6}" presName="rootText" presStyleLbl="node2" presStyleIdx="1" presStyleCnt="4" custScaleX="116859" custScaleY="580684">
        <dgm:presLayoutVars>
          <dgm:chPref val="3"/>
        </dgm:presLayoutVars>
      </dgm:prSet>
      <dgm:spPr/>
      <dgm:t>
        <a:bodyPr/>
        <a:lstStyle/>
        <a:p>
          <a:endParaRPr lang="ru-RU"/>
        </a:p>
      </dgm:t>
    </dgm:pt>
    <dgm:pt modelId="{D4588231-A9F8-4893-86A5-AB19DCEFA417}" type="pres">
      <dgm:prSet presAssocID="{2A698809-6613-4662-898B-38EDD60EE8E6}" presName="rootConnector" presStyleLbl="node2" presStyleIdx="1" presStyleCnt="4"/>
      <dgm:spPr/>
    </dgm:pt>
    <dgm:pt modelId="{F1105E29-532B-4081-8D1F-26477534466F}" type="pres">
      <dgm:prSet presAssocID="{2A698809-6613-4662-898B-38EDD60EE8E6}" presName="hierChild4" presStyleCnt="0"/>
      <dgm:spPr/>
    </dgm:pt>
    <dgm:pt modelId="{57DC099F-46BA-43DB-A681-23543477477E}" type="pres">
      <dgm:prSet presAssocID="{2A698809-6613-4662-898B-38EDD60EE8E6}" presName="hierChild5" presStyleCnt="0"/>
      <dgm:spPr/>
    </dgm:pt>
    <dgm:pt modelId="{2B078B11-516B-4208-B9AA-A99010E5B7CD}" type="pres">
      <dgm:prSet presAssocID="{15C63493-2F05-4D60-A5B5-01BF9C060168}" presName="Name37" presStyleLbl="parChTrans1D2" presStyleIdx="2" presStyleCnt="4"/>
      <dgm:spPr/>
    </dgm:pt>
    <dgm:pt modelId="{FA3D2DF6-72D0-4E5B-AE65-141CD5D5A67F}" type="pres">
      <dgm:prSet presAssocID="{A4603DBB-D299-45DA-86BC-3243C0A2D368}" presName="hierRoot2" presStyleCnt="0">
        <dgm:presLayoutVars>
          <dgm:hierBranch val="init"/>
        </dgm:presLayoutVars>
      </dgm:prSet>
      <dgm:spPr/>
    </dgm:pt>
    <dgm:pt modelId="{0F2E96BC-5C93-4E9B-9ECD-2F07C3DABAC7}" type="pres">
      <dgm:prSet presAssocID="{A4603DBB-D299-45DA-86BC-3243C0A2D368}" presName="rootComposite" presStyleCnt="0"/>
      <dgm:spPr/>
    </dgm:pt>
    <dgm:pt modelId="{62C0642D-B32C-4F2C-9273-37A4EA5D2FD2}" type="pres">
      <dgm:prSet presAssocID="{A4603DBB-D299-45DA-86BC-3243C0A2D368}" presName="rootText" presStyleLbl="node2" presStyleIdx="2" presStyleCnt="4" custScaleY="412478">
        <dgm:presLayoutVars>
          <dgm:chPref val="3"/>
        </dgm:presLayoutVars>
      </dgm:prSet>
      <dgm:spPr/>
      <dgm:t>
        <a:bodyPr/>
        <a:lstStyle/>
        <a:p>
          <a:endParaRPr lang="ru-RU"/>
        </a:p>
      </dgm:t>
    </dgm:pt>
    <dgm:pt modelId="{37C8A690-3480-4153-AD3F-C13DF874CB83}" type="pres">
      <dgm:prSet presAssocID="{A4603DBB-D299-45DA-86BC-3243C0A2D368}" presName="rootConnector" presStyleLbl="node2" presStyleIdx="2" presStyleCnt="4"/>
      <dgm:spPr/>
    </dgm:pt>
    <dgm:pt modelId="{AC9C0F5E-E9DB-4718-AE09-A217DFE0E666}" type="pres">
      <dgm:prSet presAssocID="{A4603DBB-D299-45DA-86BC-3243C0A2D368}" presName="hierChild4" presStyleCnt="0"/>
      <dgm:spPr/>
    </dgm:pt>
    <dgm:pt modelId="{983200EC-7484-49EC-94E6-0822ECF3BCEB}" type="pres">
      <dgm:prSet presAssocID="{A4603DBB-D299-45DA-86BC-3243C0A2D368}" presName="hierChild5" presStyleCnt="0"/>
      <dgm:spPr/>
    </dgm:pt>
    <dgm:pt modelId="{3E6D2DD2-06BA-4EA3-AC20-74342699DB24}" type="pres">
      <dgm:prSet presAssocID="{D6E0E0BF-2D19-401D-8E2C-D17C884F6411}" presName="Name37" presStyleLbl="parChTrans1D2" presStyleIdx="3" presStyleCnt="4"/>
      <dgm:spPr/>
    </dgm:pt>
    <dgm:pt modelId="{7660C835-600A-4C61-82BA-0A07AA15FA03}" type="pres">
      <dgm:prSet presAssocID="{64243FCF-6FB6-4613-84ED-7C200CDA793D}" presName="hierRoot2" presStyleCnt="0">
        <dgm:presLayoutVars>
          <dgm:hierBranch val="init"/>
        </dgm:presLayoutVars>
      </dgm:prSet>
      <dgm:spPr/>
    </dgm:pt>
    <dgm:pt modelId="{5B766D2E-CBD3-4592-A758-DCC9FA12FB94}" type="pres">
      <dgm:prSet presAssocID="{64243FCF-6FB6-4613-84ED-7C200CDA793D}" presName="rootComposite" presStyleCnt="0"/>
      <dgm:spPr/>
    </dgm:pt>
    <dgm:pt modelId="{A1A35439-687D-4976-B315-5239A39E989F}" type="pres">
      <dgm:prSet presAssocID="{64243FCF-6FB6-4613-84ED-7C200CDA793D}" presName="rootText" presStyleLbl="node2" presStyleIdx="3" presStyleCnt="4" custScaleX="164551" custScaleY="596781">
        <dgm:presLayoutVars>
          <dgm:chPref val="3"/>
        </dgm:presLayoutVars>
      </dgm:prSet>
      <dgm:spPr/>
      <dgm:t>
        <a:bodyPr/>
        <a:lstStyle/>
        <a:p>
          <a:endParaRPr lang="ru-RU"/>
        </a:p>
      </dgm:t>
    </dgm:pt>
    <dgm:pt modelId="{678F0DAF-5535-4309-ADFE-1DB3CE07DCA5}" type="pres">
      <dgm:prSet presAssocID="{64243FCF-6FB6-4613-84ED-7C200CDA793D}" presName="rootConnector" presStyleLbl="node2" presStyleIdx="3" presStyleCnt="4"/>
      <dgm:spPr/>
    </dgm:pt>
    <dgm:pt modelId="{1C2AA05D-D633-458F-A256-8A2A71DBD3EE}" type="pres">
      <dgm:prSet presAssocID="{64243FCF-6FB6-4613-84ED-7C200CDA793D}" presName="hierChild4" presStyleCnt="0"/>
      <dgm:spPr/>
    </dgm:pt>
    <dgm:pt modelId="{FA91375D-D298-48C1-983B-65C1EBCA3A4F}" type="pres">
      <dgm:prSet presAssocID="{64243FCF-6FB6-4613-84ED-7C200CDA793D}" presName="hierChild5" presStyleCnt="0"/>
      <dgm:spPr/>
    </dgm:pt>
    <dgm:pt modelId="{ACB73A05-F621-4B74-B6B9-4F64DB012507}" type="pres">
      <dgm:prSet presAssocID="{2D4FB258-EBA6-45F7-9FB4-152E123C61B9}" presName="hierChild3" presStyleCnt="0"/>
      <dgm:spPr/>
    </dgm:pt>
  </dgm:ptLst>
  <dgm:cxnLst>
    <dgm:cxn modelId="{17B8DA7A-A5A5-4171-8706-F7342D52CD16}" type="presOf" srcId="{D6C987FA-983B-4304-AEA2-D8CE16E14D92}" destId="{83AB3610-5389-4DE3-A65A-CD2881619AD0}" srcOrd="0" destOrd="0" presId="urn:microsoft.com/office/officeart/2005/8/layout/orgChart1"/>
    <dgm:cxn modelId="{A3D58FE3-6250-41BC-ABCE-0E472BC2DA0F}" type="presOf" srcId="{519BDAC9-C85A-4E8F-95BC-DB4626E35B02}" destId="{8D74DF0B-B529-4E91-80AE-ECC08FEF5382}" srcOrd="0" destOrd="0" presId="urn:microsoft.com/office/officeart/2005/8/layout/orgChart1"/>
    <dgm:cxn modelId="{38B27A2B-6E46-4059-9984-72ADBCC30C56}" type="presOf" srcId="{D6C987FA-983B-4304-AEA2-D8CE16E14D92}" destId="{749146C6-64A4-4C5E-A818-AE68682714B7}" srcOrd="1" destOrd="0" presId="urn:microsoft.com/office/officeart/2005/8/layout/orgChart1"/>
    <dgm:cxn modelId="{7EA07DC8-45FC-4282-8538-5250E1C3C66C}" srcId="{2D4FB258-EBA6-45F7-9FB4-152E123C61B9}" destId="{A4603DBB-D299-45DA-86BC-3243C0A2D368}" srcOrd="2" destOrd="0" parTransId="{15C63493-2F05-4D60-A5B5-01BF9C060168}" sibTransId="{50836E9B-F5B9-43D8-8075-E1ABDF93BE90}"/>
    <dgm:cxn modelId="{F4D74D6C-B16D-4E6C-8C2E-2385F37F6608}" type="presOf" srcId="{A4603DBB-D299-45DA-86BC-3243C0A2D368}" destId="{62C0642D-B32C-4F2C-9273-37A4EA5D2FD2}" srcOrd="0" destOrd="0" presId="urn:microsoft.com/office/officeart/2005/8/layout/orgChart1"/>
    <dgm:cxn modelId="{102106B8-CBC8-4264-A347-F4788AD52049}" srcId="{2D4FB258-EBA6-45F7-9FB4-152E123C61B9}" destId="{D6C987FA-983B-4304-AEA2-D8CE16E14D92}" srcOrd="0" destOrd="0" parTransId="{519BDAC9-C85A-4E8F-95BC-DB4626E35B02}" sibTransId="{55EB55E4-FABB-49F2-BF31-73B40B4561E8}"/>
    <dgm:cxn modelId="{2034796C-7165-4AA5-B9C8-D52DB851517B}" type="presOf" srcId="{64243FCF-6FB6-4613-84ED-7C200CDA793D}" destId="{678F0DAF-5535-4309-ADFE-1DB3CE07DCA5}" srcOrd="1" destOrd="0" presId="urn:microsoft.com/office/officeart/2005/8/layout/orgChart1"/>
    <dgm:cxn modelId="{DE4A0638-4947-43BA-AE75-5718D3DE5941}" type="presOf" srcId="{2D4FB258-EBA6-45F7-9FB4-152E123C61B9}" destId="{104BF35D-9846-4DFC-BF97-28662716F615}" srcOrd="1" destOrd="0" presId="urn:microsoft.com/office/officeart/2005/8/layout/orgChart1"/>
    <dgm:cxn modelId="{75A79F6F-6DD5-415D-A0BB-E81A209523FB}" type="presOf" srcId="{A4603DBB-D299-45DA-86BC-3243C0A2D368}" destId="{37C8A690-3480-4153-AD3F-C13DF874CB83}" srcOrd="1" destOrd="0" presId="urn:microsoft.com/office/officeart/2005/8/layout/orgChart1"/>
    <dgm:cxn modelId="{29033A0B-6DDB-4844-942C-7FF36A04AE67}" type="presOf" srcId="{D6E0E0BF-2D19-401D-8E2C-D17C884F6411}" destId="{3E6D2DD2-06BA-4EA3-AC20-74342699DB24}" srcOrd="0" destOrd="0" presId="urn:microsoft.com/office/officeart/2005/8/layout/orgChart1"/>
    <dgm:cxn modelId="{89A6FD04-E20A-45DB-89B9-0BFF3B34F984}" srcId="{7846BDED-8550-472B-A076-87477AE84FCD}" destId="{2D4FB258-EBA6-45F7-9FB4-152E123C61B9}" srcOrd="0" destOrd="0" parTransId="{885935E0-8E4C-43AA-98EC-FB1F55D7BADD}" sibTransId="{BBD080D3-44F0-4DD0-8524-D5F1A4E2780E}"/>
    <dgm:cxn modelId="{19708078-1833-410C-A62D-A320500346E4}" type="presOf" srcId="{2A698809-6613-4662-898B-38EDD60EE8E6}" destId="{4A842AD5-6380-42E5-869C-73070D0A714D}" srcOrd="0" destOrd="0" presId="urn:microsoft.com/office/officeart/2005/8/layout/orgChart1"/>
    <dgm:cxn modelId="{C1D7017D-1A98-45DC-81F3-DD8128F64AE6}" srcId="{2D4FB258-EBA6-45F7-9FB4-152E123C61B9}" destId="{64243FCF-6FB6-4613-84ED-7C200CDA793D}" srcOrd="3" destOrd="0" parTransId="{D6E0E0BF-2D19-401D-8E2C-D17C884F6411}" sibTransId="{87906864-2951-4AE4-A1D9-5C1DB7E90764}"/>
    <dgm:cxn modelId="{FC8A927D-96FD-49B8-BD05-6CCEF93BD65E}" type="presOf" srcId="{C7864520-40DA-438B-A859-2028B15C87AC}" destId="{E9BFA032-4F0B-4053-B26E-26F579A1DAE4}" srcOrd="0" destOrd="0" presId="urn:microsoft.com/office/officeart/2005/8/layout/orgChart1"/>
    <dgm:cxn modelId="{231516C1-192F-4E0E-8A5B-976B195A27BC}" type="presOf" srcId="{64243FCF-6FB6-4613-84ED-7C200CDA793D}" destId="{A1A35439-687D-4976-B315-5239A39E989F}" srcOrd="0" destOrd="0" presId="urn:microsoft.com/office/officeart/2005/8/layout/orgChart1"/>
    <dgm:cxn modelId="{D807B09C-04FA-4B86-9843-6EFC4C9411AF}" type="presOf" srcId="{2D4FB258-EBA6-45F7-9FB4-152E123C61B9}" destId="{A42CA4D5-7B55-4AF1-BE66-B44009933844}" srcOrd="0" destOrd="0" presId="urn:microsoft.com/office/officeart/2005/8/layout/orgChart1"/>
    <dgm:cxn modelId="{7B23287C-3AAE-408B-98FF-526B18698538}" type="presOf" srcId="{15C63493-2F05-4D60-A5B5-01BF9C060168}" destId="{2B078B11-516B-4208-B9AA-A99010E5B7CD}" srcOrd="0" destOrd="0" presId="urn:microsoft.com/office/officeart/2005/8/layout/orgChart1"/>
    <dgm:cxn modelId="{1E23E197-0CB8-4C78-8A36-FFDDDAB1407D}" type="presOf" srcId="{2A698809-6613-4662-898B-38EDD60EE8E6}" destId="{D4588231-A9F8-4893-86A5-AB19DCEFA417}" srcOrd="1" destOrd="0" presId="urn:microsoft.com/office/officeart/2005/8/layout/orgChart1"/>
    <dgm:cxn modelId="{09A04C04-B045-4D78-B7D4-75D139D2033A}" srcId="{2D4FB258-EBA6-45F7-9FB4-152E123C61B9}" destId="{2A698809-6613-4662-898B-38EDD60EE8E6}" srcOrd="1" destOrd="0" parTransId="{C7864520-40DA-438B-A859-2028B15C87AC}" sibTransId="{9E94304D-1713-4509-83D6-A4B1EBE74096}"/>
    <dgm:cxn modelId="{71FB5A29-CADC-4E81-A4F5-F2561CE4ACCC}" type="presOf" srcId="{7846BDED-8550-472B-A076-87477AE84FCD}" destId="{4F22C298-2F5D-4463-A4A7-B4686FB429F6}" srcOrd="0" destOrd="0" presId="urn:microsoft.com/office/officeart/2005/8/layout/orgChart1"/>
    <dgm:cxn modelId="{9B7EA451-1340-4913-B04F-82BD2DF1F37F}" type="presParOf" srcId="{4F22C298-2F5D-4463-A4A7-B4686FB429F6}" destId="{44CB0533-D6B4-480A-9910-419E9460F673}" srcOrd="0" destOrd="0" presId="urn:microsoft.com/office/officeart/2005/8/layout/orgChart1"/>
    <dgm:cxn modelId="{FF799F9C-C1DA-4829-8BF5-33313798660B}" type="presParOf" srcId="{44CB0533-D6B4-480A-9910-419E9460F673}" destId="{F7E8FE85-0056-4C47-B15E-E2E062354929}" srcOrd="0" destOrd="0" presId="urn:microsoft.com/office/officeart/2005/8/layout/orgChart1"/>
    <dgm:cxn modelId="{D6694334-E9ED-4C53-8BCC-6683B3C04ACB}" type="presParOf" srcId="{F7E8FE85-0056-4C47-B15E-E2E062354929}" destId="{A42CA4D5-7B55-4AF1-BE66-B44009933844}" srcOrd="0" destOrd="0" presId="urn:microsoft.com/office/officeart/2005/8/layout/orgChart1"/>
    <dgm:cxn modelId="{B5BC2323-8FBB-43B8-9EDE-DD72E1081DE6}" type="presParOf" srcId="{F7E8FE85-0056-4C47-B15E-E2E062354929}" destId="{104BF35D-9846-4DFC-BF97-28662716F615}" srcOrd="1" destOrd="0" presId="urn:microsoft.com/office/officeart/2005/8/layout/orgChart1"/>
    <dgm:cxn modelId="{3B5875E2-C8F8-4CDE-BE2B-E48CA1FCEF7A}" type="presParOf" srcId="{44CB0533-D6B4-480A-9910-419E9460F673}" destId="{8F086EA3-4FD4-41FB-B573-533E1592CA1A}" srcOrd="1" destOrd="0" presId="urn:microsoft.com/office/officeart/2005/8/layout/orgChart1"/>
    <dgm:cxn modelId="{972415AD-7321-4393-84EF-DE3AA3789C93}" type="presParOf" srcId="{8F086EA3-4FD4-41FB-B573-533E1592CA1A}" destId="{8D74DF0B-B529-4E91-80AE-ECC08FEF5382}" srcOrd="0" destOrd="0" presId="urn:microsoft.com/office/officeart/2005/8/layout/orgChart1"/>
    <dgm:cxn modelId="{07E3F663-B9BD-4D74-9F7D-95612C441BA0}" type="presParOf" srcId="{8F086EA3-4FD4-41FB-B573-533E1592CA1A}" destId="{35C2603F-5A1B-4237-8B80-1A88778B004F}" srcOrd="1" destOrd="0" presId="urn:microsoft.com/office/officeart/2005/8/layout/orgChart1"/>
    <dgm:cxn modelId="{B2B8F222-40AD-49BD-90B9-6090A4820271}" type="presParOf" srcId="{35C2603F-5A1B-4237-8B80-1A88778B004F}" destId="{6BF8D965-DFA2-4157-81E4-D7C079BA3B8D}" srcOrd="0" destOrd="0" presId="urn:microsoft.com/office/officeart/2005/8/layout/orgChart1"/>
    <dgm:cxn modelId="{18F71728-337B-431B-89E3-F019D82184E5}" type="presParOf" srcId="{6BF8D965-DFA2-4157-81E4-D7C079BA3B8D}" destId="{83AB3610-5389-4DE3-A65A-CD2881619AD0}" srcOrd="0" destOrd="0" presId="urn:microsoft.com/office/officeart/2005/8/layout/orgChart1"/>
    <dgm:cxn modelId="{C2AB52F3-F43E-418A-9D9A-FB2913FDCECF}" type="presParOf" srcId="{6BF8D965-DFA2-4157-81E4-D7C079BA3B8D}" destId="{749146C6-64A4-4C5E-A818-AE68682714B7}" srcOrd="1" destOrd="0" presId="urn:microsoft.com/office/officeart/2005/8/layout/orgChart1"/>
    <dgm:cxn modelId="{A76358E6-EE90-4FAA-95A8-1CCE6473B023}" type="presParOf" srcId="{35C2603F-5A1B-4237-8B80-1A88778B004F}" destId="{65213D5D-005D-413F-AA22-ABED3141EC5A}" srcOrd="1" destOrd="0" presId="urn:microsoft.com/office/officeart/2005/8/layout/orgChart1"/>
    <dgm:cxn modelId="{FC41C51D-F99F-4515-8683-359D30CC62E2}" type="presParOf" srcId="{35C2603F-5A1B-4237-8B80-1A88778B004F}" destId="{CBE2EEED-CD88-4D12-ACCE-648A4FF8A4C5}" srcOrd="2" destOrd="0" presId="urn:microsoft.com/office/officeart/2005/8/layout/orgChart1"/>
    <dgm:cxn modelId="{146E01DF-1064-486C-9A7B-3EC4B2DA8E7F}" type="presParOf" srcId="{8F086EA3-4FD4-41FB-B573-533E1592CA1A}" destId="{E9BFA032-4F0B-4053-B26E-26F579A1DAE4}" srcOrd="2" destOrd="0" presId="urn:microsoft.com/office/officeart/2005/8/layout/orgChart1"/>
    <dgm:cxn modelId="{010BE3E8-0D56-45CB-8C8B-119519CDEB7E}" type="presParOf" srcId="{8F086EA3-4FD4-41FB-B573-533E1592CA1A}" destId="{6A97EAE0-DA16-4C68-A802-0231F8CC793A}" srcOrd="3" destOrd="0" presId="urn:microsoft.com/office/officeart/2005/8/layout/orgChart1"/>
    <dgm:cxn modelId="{634B24DC-7AA3-4025-BC16-3A33DB5ACACE}" type="presParOf" srcId="{6A97EAE0-DA16-4C68-A802-0231F8CC793A}" destId="{6946A1BC-D6EB-4162-89FC-2BBA793F42F4}" srcOrd="0" destOrd="0" presId="urn:microsoft.com/office/officeart/2005/8/layout/orgChart1"/>
    <dgm:cxn modelId="{F94DB001-44F8-442D-AC6C-5B8642460743}" type="presParOf" srcId="{6946A1BC-D6EB-4162-89FC-2BBA793F42F4}" destId="{4A842AD5-6380-42E5-869C-73070D0A714D}" srcOrd="0" destOrd="0" presId="urn:microsoft.com/office/officeart/2005/8/layout/orgChart1"/>
    <dgm:cxn modelId="{A7CD06ED-3BD6-4272-9E58-984E308BCD0E}" type="presParOf" srcId="{6946A1BC-D6EB-4162-89FC-2BBA793F42F4}" destId="{D4588231-A9F8-4893-86A5-AB19DCEFA417}" srcOrd="1" destOrd="0" presId="urn:microsoft.com/office/officeart/2005/8/layout/orgChart1"/>
    <dgm:cxn modelId="{A9EFEF17-7A7A-4AE4-9AC0-2933A930C601}" type="presParOf" srcId="{6A97EAE0-DA16-4C68-A802-0231F8CC793A}" destId="{F1105E29-532B-4081-8D1F-26477534466F}" srcOrd="1" destOrd="0" presId="urn:microsoft.com/office/officeart/2005/8/layout/orgChart1"/>
    <dgm:cxn modelId="{A76F0107-68D9-4424-83ED-8995B533BF4F}" type="presParOf" srcId="{6A97EAE0-DA16-4C68-A802-0231F8CC793A}" destId="{57DC099F-46BA-43DB-A681-23543477477E}" srcOrd="2" destOrd="0" presId="urn:microsoft.com/office/officeart/2005/8/layout/orgChart1"/>
    <dgm:cxn modelId="{BDC308C7-BE04-49DC-B1D2-F0BC8C965B00}" type="presParOf" srcId="{8F086EA3-4FD4-41FB-B573-533E1592CA1A}" destId="{2B078B11-516B-4208-B9AA-A99010E5B7CD}" srcOrd="4" destOrd="0" presId="urn:microsoft.com/office/officeart/2005/8/layout/orgChart1"/>
    <dgm:cxn modelId="{681BBA1D-F456-4BC1-A25B-2B4B195FDCCD}" type="presParOf" srcId="{8F086EA3-4FD4-41FB-B573-533E1592CA1A}" destId="{FA3D2DF6-72D0-4E5B-AE65-141CD5D5A67F}" srcOrd="5" destOrd="0" presId="urn:microsoft.com/office/officeart/2005/8/layout/orgChart1"/>
    <dgm:cxn modelId="{6FFDA049-D460-41CD-9361-34329FF89D48}" type="presParOf" srcId="{FA3D2DF6-72D0-4E5B-AE65-141CD5D5A67F}" destId="{0F2E96BC-5C93-4E9B-9ECD-2F07C3DABAC7}" srcOrd="0" destOrd="0" presId="urn:microsoft.com/office/officeart/2005/8/layout/orgChart1"/>
    <dgm:cxn modelId="{6A956E32-1158-4ABA-A8D5-626A65DFDBFE}" type="presParOf" srcId="{0F2E96BC-5C93-4E9B-9ECD-2F07C3DABAC7}" destId="{62C0642D-B32C-4F2C-9273-37A4EA5D2FD2}" srcOrd="0" destOrd="0" presId="urn:microsoft.com/office/officeart/2005/8/layout/orgChart1"/>
    <dgm:cxn modelId="{55B74C87-3669-4F45-A947-AFD8E43BD982}" type="presParOf" srcId="{0F2E96BC-5C93-4E9B-9ECD-2F07C3DABAC7}" destId="{37C8A690-3480-4153-AD3F-C13DF874CB83}" srcOrd="1" destOrd="0" presId="urn:microsoft.com/office/officeart/2005/8/layout/orgChart1"/>
    <dgm:cxn modelId="{26189743-266B-441D-97CB-67FD8213E721}" type="presParOf" srcId="{FA3D2DF6-72D0-4E5B-AE65-141CD5D5A67F}" destId="{AC9C0F5E-E9DB-4718-AE09-A217DFE0E666}" srcOrd="1" destOrd="0" presId="urn:microsoft.com/office/officeart/2005/8/layout/orgChart1"/>
    <dgm:cxn modelId="{4684FFF7-9BCF-4C9C-981B-86FAC84E97A5}" type="presParOf" srcId="{FA3D2DF6-72D0-4E5B-AE65-141CD5D5A67F}" destId="{983200EC-7484-49EC-94E6-0822ECF3BCEB}" srcOrd="2" destOrd="0" presId="urn:microsoft.com/office/officeart/2005/8/layout/orgChart1"/>
    <dgm:cxn modelId="{D86841DE-3280-4CA4-99A3-EC6FF2ED8177}" type="presParOf" srcId="{8F086EA3-4FD4-41FB-B573-533E1592CA1A}" destId="{3E6D2DD2-06BA-4EA3-AC20-74342699DB24}" srcOrd="6" destOrd="0" presId="urn:microsoft.com/office/officeart/2005/8/layout/orgChart1"/>
    <dgm:cxn modelId="{58FFC5B0-EBB8-4D67-9A52-3F5A5680C4F5}" type="presParOf" srcId="{8F086EA3-4FD4-41FB-B573-533E1592CA1A}" destId="{7660C835-600A-4C61-82BA-0A07AA15FA03}" srcOrd="7" destOrd="0" presId="urn:microsoft.com/office/officeart/2005/8/layout/orgChart1"/>
    <dgm:cxn modelId="{1F4A36CD-EA3C-4295-A55E-0AFF86CC7445}" type="presParOf" srcId="{7660C835-600A-4C61-82BA-0A07AA15FA03}" destId="{5B766D2E-CBD3-4592-A758-DCC9FA12FB94}" srcOrd="0" destOrd="0" presId="urn:microsoft.com/office/officeart/2005/8/layout/orgChart1"/>
    <dgm:cxn modelId="{F2CC6DE7-D697-4DEF-9B0F-166CF1363AB6}" type="presParOf" srcId="{5B766D2E-CBD3-4592-A758-DCC9FA12FB94}" destId="{A1A35439-687D-4976-B315-5239A39E989F}" srcOrd="0" destOrd="0" presId="urn:microsoft.com/office/officeart/2005/8/layout/orgChart1"/>
    <dgm:cxn modelId="{46A924FC-43CE-41AA-877A-23E162CA9056}" type="presParOf" srcId="{5B766D2E-CBD3-4592-A758-DCC9FA12FB94}" destId="{678F0DAF-5535-4309-ADFE-1DB3CE07DCA5}" srcOrd="1" destOrd="0" presId="urn:microsoft.com/office/officeart/2005/8/layout/orgChart1"/>
    <dgm:cxn modelId="{AEE71275-B2E2-4DF5-A2DA-B1CD9075CBA4}" type="presParOf" srcId="{7660C835-600A-4C61-82BA-0A07AA15FA03}" destId="{1C2AA05D-D633-458F-A256-8A2A71DBD3EE}" srcOrd="1" destOrd="0" presId="urn:microsoft.com/office/officeart/2005/8/layout/orgChart1"/>
    <dgm:cxn modelId="{F38D17A1-00BA-470B-B595-A4EBF0E0F839}" type="presParOf" srcId="{7660C835-600A-4C61-82BA-0A07AA15FA03}" destId="{FA91375D-D298-48C1-983B-65C1EBCA3A4F}" srcOrd="2" destOrd="0" presId="urn:microsoft.com/office/officeart/2005/8/layout/orgChart1"/>
    <dgm:cxn modelId="{A8302902-F4BE-44CC-AB8B-FC54F90AB4DF}" type="presParOf" srcId="{44CB0533-D6B4-480A-9910-419E9460F673}" destId="{ACB73A05-F621-4B74-B6B9-4F64DB012507}" srcOrd="2" destOrd="0" presId="urn:microsoft.com/office/officeart/2005/8/layout/orgChart1"/>
  </dgm:cxnLst>
  <dgm:bg/>
  <dgm:whole/>
</dgm:dataModel>
</file>

<file path=ppt/diagrams/data2.xml><?xml version="1.0" encoding="utf-8"?>
<dgm:dataModel xmlns:dgm="http://schemas.openxmlformats.org/drawingml/2006/diagram" xmlns:a="http://schemas.openxmlformats.org/drawingml/2006/main">
  <dgm:ptLst>
    <dgm:pt modelId="{0B31B4C1-C460-40BE-9890-6C92247AAE82}"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ru-RU"/>
        </a:p>
      </dgm:t>
    </dgm:pt>
    <dgm:pt modelId="{52ACA4DC-1493-4A9E-8A09-D9721CAD10A6}">
      <dgm:prSet phldrT="[Текст]"/>
      <dgm:spPr>
        <a:solidFill>
          <a:schemeClr val="tx2">
            <a:lumMod val="20000"/>
            <a:lumOff val="80000"/>
          </a:schemeClr>
        </a:solidFill>
      </dgm:spPr>
      <dgm:t>
        <a:bodyPr/>
        <a:lstStyle/>
        <a:p>
          <a:r>
            <a:rPr lang="ru-RU" b="0" i="0" dirty="0" smtClean="0">
              <a:solidFill>
                <a:schemeClr val="tx1"/>
              </a:solidFill>
            </a:rPr>
            <a:t>Полномочия органов внутреннего государственного (муниципального) финансового контроля по осуществлению внутреннего государственного (муниципального) финансового контроля</a:t>
          </a:r>
          <a:endParaRPr lang="ru-RU" dirty="0">
            <a:solidFill>
              <a:schemeClr val="tx1"/>
            </a:solidFill>
          </a:endParaRPr>
        </a:p>
      </dgm:t>
    </dgm:pt>
    <dgm:pt modelId="{BEFC06F1-0699-4472-85C5-BFA73E0C8B95}" type="parTrans" cxnId="{FA416149-E5F7-4596-9D7C-442916DB3101}">
      <dgm:prSet/>
      <dgm:spPr/>
      <dgm:t>
        <a:bodyPr/>
        <a:lstStyle/>
        <a:p>
          <a:endParaRPr lang="ru-RU"/>
        </a:p>
      </dgm:t>
    </dgm:pt>
    <dgm:pt modelId="{3E52FE89-D683-4E26-9737-0661E6A062AD}" type="sibTrans" cxnId="{FA416149-E5F7-4596-9D7C-442916DB3101}">
      <dgm:prSet/>
      <dgm:spPr/>
      <dgm:t>
        <a:bodyPr/>
        <a:lstStyle/>
        <a:p>
          <a:endParaRPr lang="ru-RU"/>
        </a:p>
      </dgm:t>
    </dgm:pt>
    <dgm:pt modelId="{A52ADE79-FD90-4576-A11B-9D2DF2B31B82}">
      <dgm:prSet phldrT="[Текст]"/>
      <dgm:spPr/>
      <dgm:t>
        <a:bodyPr/>
        <a:lstStyle/>
        <a:p>
          <a:r>
            <a:rPr lang="ru-RU" b="0" i="0" dirty="0" smtClean="0"/>
            <a:t>контроль за соблюдением бюджетного законодательства Российской Федерации и иных нормативных правовых актов, регулирующих бюджетные правоотношения</a:t>
          </a:r>
          <a:endParaRPr lang="ru-RU" dirty="0"/>
        </a:p>
      </dgm:t>
    </dgm:pt>
    <dgm:pt modelId="{8AE3E79B-826C-4B62-9026-F2ACDF2A4A85}" type="parTrans" cxnId="{A1FDC2CE-017E-4853-9416-429D8367A7F4}">
      <dgm:prSet/>
      <dgm:spPr/>
      <dgm:t>
        <a:bodyPr/>
        <a:lstStyle/>
        <a:p>
          <a:endParaRPr lang="ru-RU"/>
        </a:p>
      </dgm:t>
    </dgm:pt>
    <dgm:pt modelId="{107FBFE2-CBA5-4651-9C80-D715F4B3F155}" type="sibTrans" cxnId="{A1FDC2CE-017E-4853-9416-429D8367A7F4}">
      <dgm:prSet/>
      <dgm:spPr/>
      <dgm:t>
        <a:bodyPr/>
        <a:lstStyle/>
        <a:p>
          <a:endParaRPr lang="ru-RU"/>
        </a:p>
      </dgm:t>
    </dgm:pt>
    <dgm:pt modelId="{AA13F4B0-B244-4FB3-BF0C-03626382785B}">
      <dgm:prSet phldrT="[Текст]"/>
      <dgm:spPr/>
      <dgm:t>
        <a:bodyPr/>
        <a:lstStyle/>
        <a:p>
          <a:r>
            <a:rPr lang="ru-RU" b="0" i="0" dirty="0" smtClean="0"/>
            <a:t>контроль за полнотой и достоверностью отчетности о реализации государственных (муниципальных) программ, в том числе отчетности об исполнении государственных (муниципальных) заданий</a:t>
          </a:r>
          <a:endParaRPr lang="ru-RU" dirty="0"/>
        </a:p>
      </dgm:t>
    </dgm:pt>
    <dgm:pt modelId="{1293D5A3-C774-4529-8787-873B280050A9}" type="parTrans" cxnId="{B26C6B72-1F86-48A3-AD2E-9A7C825C9B19}">
      <dgm:prSet/>
      <dgm:spPr/>
      <dgm:t>
        <a:bodyPr/>
        <a:lstStyle/>
        <a:p>
          <a:endParaRPr lang="ru-RU"/>
        </a:p>
      </dgm:t>
    </dgm:pt>
    <dgm:pt modelId="{D0879B2A-57DA-4775-9833-FD3D4D1570F0}" type="sibTrans" cxnId="{B26C6B72-1F86-48A3-AD2E-9A7C825C9B19}">
      <dgm:prSet/>
      <dgm:spPr/>
      <dgm:t>
        <a:bodyPr/>
        <a:lstStyle/>
        <a:p>
          <a:endParaRPr lang="ru-RU"/>
        </a:p>
      </dgm:t>
    </dgm:pt>
    <dgm:pt modelId="{0BECBCA9-0862-4FA8-9830-D72FDAAED08E}" type="pres">
      <dgm:prSet presAssocID="{0B31B4C1-C460-40BE-9890-6C92247AAE82}" presName="diagram" presStyleCnt="0">
        <dgm:presLayoutVars>
          <dgm:chPref val="1"/>
          <dgm:dir/>
          <dgm:animOne val="branch"/>
          <dgm:animLvl val="lvl"/>
          <dgm:resizeHandles/>
        </dgm:presLayoutVars>
      </dgm:prSet>
      <dgm:spPr/>
    </dgm:pt>
    <dgm:pt modelId="{0973DE16-2118-4F36-98C1-229A84ADFEC2}" type="pres">
      <dgm:prSet presAssocID="{52ACA4DC-1493-4A9E-8A09-D9721CAD10A6}" presName="root" presStyleCnt="0"/>
      <dgm:spPr/>
    </dgm:pt>
    <dgm:pt modelId="{F199EDFB-8428-4A48-BF30-ACE8C1EDE167}" type="pres">
      <dgm:prSet presAssocID="{52ACA4DC-1493-4A9E-8A09-D9721CAD10A6}" presName="rootComposite" presStyleCnt="0"/>
      <dgm:spPr/>
    </dgm:pt>
    <dgm:pt modelId="{9E04E550-41F1-40DD-93E3-57036189A5A6}" type="pres">
      <dgm:prSet presAssocID="{52ACA4DC-1493-4A9E-8A09-D9721CAD10A6}" presName="rootText" presStyleLbl="node1" presStyleIdx="0" presStyleCnt="1" custScaleX="219978"/>
      <dgm:spPr/>
      <dgm:t>
        <a:bodyPr/>
        <a:lstStyle/>
        <a:p>
          <a:endParaRPr lang="ru-RU"/>
        </a:p>
      </dgm:t>
    </dgm:pt>
    <dgm:pt modelId="{18E89D38-FB91-4E67-AE96-B8F7CBD53A97}" type="pres">
      <dgm:prSet presAssocID="{52ACA4DC-1493-4A9E-8A09-D9721CAD10A6}" presName="rootConnector" presStyleLbl="node1" presStyleIdx="0" presStyleCnt="1"/>
      <dgm:spPr/>
    </dgm:pt>
    <dgm:pt modelId="{10FB985C-5F5B-4FD1-9AC7-568CFB97F034}" type="pres">
      <dgm:prSet presAssocID="{52ACA4DC-1493-4A9E-8A09-D9721CAD10A6}" presName="childShape" presStyleCnt="0"/>
      <dgm:spPr/>
    </dgm:pt>
    <dgm:pt modelId="{B4FE8862-DCFF-48E1-8081-5FAE85198064}" type="pres">
      <dgm:prSet presAssocID="{8AE3E79B-826C-4B62-9026-F2ACDF2A4A85}" presName="Name13" presStyleLbl="parChTrans1D2" presStyleIdx="0" presStyleCnt="2"/>
      <dgm:spPr/>
    </dgm:pt>
    <dgm:pt modelId="{BF23B567-2188-4E31-9029-17237BFA060C}" type="pres">
      <dgm:prSet presAssocID="{A52ADE79-FD90-4576-A11B-9D2DF2B31B82}" presName="childText" presStyleLbl="bgAcc1" presStyleIdx="0" presStyleCnt="2" custScaleX="222839" custScaleY="81474">
        <dgm:presLayoutVars>
          <dgm:bulletEnabled val="1"/>
        </dgm:presLayoutVars>
      </dgm:prSet>
      <dgm:spPr/>
      <dgm:t>
        <a:bodyPr/>
        <a:lstStyle/>
        <a:p>
          <a:endParaRPr lang="ru-RU"/>
        </a:p>
      </dgm:t>
    </dgm:pt>
    <dgm:pt modelId="{F6545278-13CB-4360-B70A-E7FEB997D4DE}" type="pres">
      <dgm:prSet presAssocID="{1293D5A3-C774-4529-8787-873B280050A9}" presName="Name13" presStyleLbl="parChTrans1D2" presStyleIdx="1" presStyleCnt="2"/>
      <dgm:spPr/>
    </dgm:pt>
    <dgm:pt modelId="{D14D468A-B432-4005-A7AD-399053FD66A5}" type="pres">
      <dgm:prSet presAssocID="{AA13F4B0-B244-4FB3-BF0C-03626382785B}" presName="childText" presStyleLbl="bgAcc1" presStyleIdx="1" presStyleCnt="2" custScaleX="230906" custScaleY="89687">
        <dgm:presLayoutVars>
          <dgm:bulletEnabled val="1"/>
        </dgm:presLayoutVars>
      </dgm:prSet>
      <dgm:spPr/>
      <dgm:t>
        <a:bodyPr/>
        <a:lstStyle/>
        <a:p>
          <a:endParaRPr lang="ru-RU"/>
        </a:p>
      </dgm:t>
    </dgm:pt>
  </dgm:ptLst>
  <dgm:cxnLst>
    <dgm:cxn modelId="{E6BA2D1A-921E-4BBC-A965-DEAEAB3EAB8F}" type="presOf" srcId="{1293D5A3-C774-4529-8787-873B280050A9}" destId="{F6545278-13CB-4360-B70A-E7FEB997D4DE}" srcOrd="0" destOrd="0" presId="urn:microsoft.com/office/officeart/2005/8/layout/hierarchy3"/>
    <dgm:cxn modelId="{DEB0B877-1153-4907-BB40-3302CA0052CD}" type="presOf" srcId="{AA13F4B0-B244-4FB3-BF0C-03626382785B}" destId="{D14D468A-B432-4005-A7AD-399053FD66A5}" srcOrd="0" destOrd="0" presId="urn:microsoft.com/office/officeart/2005/8/layout/hierarchy3"/>
    <dgm:cxn modelId="{FA416149-E5F7-4596-9D7C-442916DB3101}" srcId="{0B31B4C1-C460-40BE-9890-6C92247AAE82}" destId="{52ACA4DC-1493-4A9E-8A09-D9721CAD10A6}" srcOrd="0" destOrd="0" parTransId="{BEFC06F1-0699-4472-85C5-BFA73E0C8B95}" sibTransId="{3E52FE89-D683-4E26-9737-0661E6A062AD}"/>
    <dgm:cxn modelId="{9CD3F078-16F9-4696-9C38-1AAFCE86792A}" type="presOf" srcId="{A52ADE79-FD90-4576-A11B-9D2DF2B31B82}" destId="{BF23B567-2188-4E31-9029-17237BFA060C}" srcOrd="0" destOrd="0" presId="urn:microsoft.com/office/officeart/2005/8/layout/hierarchy3"/>
    <dgm:cxn modelId="{B26C6B72-1F86-48A3-AD2E-9A7C825C9B19}" srcId="{52ACA4DC-1493-4A9E-8A09-D9721CAD10A6}" destId="{AA13F4B0-B244-4FB3-BF0C-03626382785B}" srcOrd="1" destOrd="0" parTransId="{1293D5A3-C774-4529-8787-873B280050A9}" sibTransId="{D0879B2A-57DA-4775-9833-FD3D4D1570F0}"/>
    <dgm:cxn modelId="{3F5F62EA-FE7D-4CA1-8951-7398096AA67F}" type="presOf" srcId="{52ACA4DC-1493-4A9E-8A09-D9721CAD10A6}" destId="{18E89D38-FB91-4E67-AE96-B8F7CBD53A97}" srcOrd="1" destOrd="0" presId="urn:microsoft.com/office/officeart/2005/8/layout/hierarchy3"/>
    <dgm:cxn modelId="{EC7404C0-528A-459B-9A3E-3E017832EA22}" type="presOf" srcId="{52ACA4DC-1493-4A9E-8A09-D9721CAD10A6}" destId="{9E04E550-41F1-40DD-93E3-57036189A5A6}" srcOrd="0" destOrd="0" presId="urn:microsoft.com/office/officeart/2005/8/layout/hierarchy3"/>
    <dgm:cxn modelId="{4A0089D3-D0DB-4880-8F6B-E879FBC53348}" type="presOf" srcId="{0B31B4C1-C460-40BE-9890-6C92247AAE82}" destId="{0BECBCA9-0862-4FA8-9830-D72FDAAED08E}" srcOrd="0" destOrd="0" presId="urn:microsoft.com/office/officeart/2005/8/layout/hierarchy3"/>
    <dgm:cxn modelId="{8D38A806-E0F8-438A-B3A3-1D94B44D5AF6}" type="presOf" srcId="{8AE3E79B-826C-4B62-9026-F2ACDF2A4A85}" destId="{B4FE8862-DCFF-48E1-8081-5FAE85198064}" srcOrd="0" destOrd="0" presId="urn:microsoft.com/office/officeart/2005/8/layout/hierarchy3"/>
    <dgm:cxn modelId="{A1FDC2CE-017E-4853-9416-429D8367A7F4}" srcId="{52ACA4DC-1493-4A9E-8A09-D9721CAD10A6}" destId="{A52ADE79-FD90-4576-A11B-9D2DF2B31B82}" srcOrd="0" destOrd="0" parTransId="{8AE3E79B-826C-4B62-9026-F2ACDF2A4A85}" sibTransId="{107FBFE2-CBA5-4651-9C80-D715F4B3F155}"/>
    <dgm:cxn modelId="{A74D132A-1681-40C0-899A-AF01100833A3}" type="presParOf" srcId="{0BECBCA9-0862-4FA8-9830-D72FDAAED08E}" destId="{0973DE16-2118-4F36-98C1-229A84ADFEC2}" srcOrd="0" destOrd="0" presId="urn:microsoft.com/office/officeart/2005/8/layout/hierarchy3"/>
    <dgm:cxn modelId="{DD7CC212-A37A-47DC-A5A2-2DF96F93D9F1}" type="presParOf" srcId="{0973DE16-2118-4F36-98C1-229A84ADFEC2}" destId="{F199EDFB-8428-4A48-BF30-ACE8C1EDE167}" srcOrd="0" destOrd="0" presId="urn:microsoft.com/office/officeart/2005/8/layout/hierarchy3"/>
    <dgm:cxn modelId="{5C1002F7-DA8F-46AD-8561-0389286E0123}" type="presParOf" srcId="{F199EDFB-8428-4A48-BF30-ACE8C1EDE167}" destId="{9E04E550-41F1-40DD-93E3-57036189A5A6}" srcOrd="0" destOrd="0" presId="urn:microsoft.com/office/officeart/2005/8/layout/hierarchy3"/>
    <dgm:cxn modelId="{DC0A026B-496C-41B0-80CB-3F621BF29BA5}" type="presParOf" srcId="{F199EDFB-8428-4A48-BF30-ACE8C1EDE167}" destId="{18E89D38-FB91-4E67-AE96-B8F7CBD53A97}" srcOrd="1" destOrd="0" presId="urn:microsoft.com/office/officeart/2005/8/layout/hierarchy3"/>
    <dgm:cxn modelId="{2091D446-1102-4E6C-ABB3-518F6D141C58}" type="presParOf" srcId="{0973DE16-2118-4F36-98C1-229A84ADFEC2}" destId="{10FB985C-5F5B-4FD1-9AC7-568CFB97F034}" srcOrd="1" destOrd="0" presId="urn:microsoft.com/office/officeart/2005/8/layout/hierarchy3"/>
    <dgm:cxn modelId="{A4348CD5-A83C-44CF-8413-C5F49D677771}" type="presParOf" srcId="{10FB985C-5F5B-4FD1-9AC7-568CFB97F034}" destId="{B4FE8862-DCFF-48E1-8081-5FAE85198064}" srcOrd="0" destOrd="0" presId="urn:microsoft.com/office/officeart/2005/8/layout/hierarchy3"/>
    <dgm:cxn modelId="{6264C3DE-67AB-4B41-B29C-336EBF68A397}" type="presParOf" srcId="{10FB985C-5F5B-4FD1-9AC7-568CFB97F034}" destId="{BF23B567-2188-4E31-9029-17237BFA060C}" srcOrd="1" destOrd="0" presId="urn:microsoft.com/office/officeart/2005/8/layout/hierarchy3"/>
    <dgm:cxn modelId="{E4FD2186-28EE-45F6-9BBE-DDA8CC8A62D1}" type="presParOf" srcId="{10FB985C-5F5B-4FD1-9AC7-568CFB97F034}" destId="{F6545278-13CB-4360-B70A-E7FEB997D4DE}" srcOrd="2" destOrd="0" presId="urn:microsoft.com/office/officeart/2005/8/layout/hierarchy3"/>
    <dgm:cxn modelId="{5F32D0CB-8029-40D5-A5A7-F7875BCA4FC8}" type="presParOf" srcId="{10FB985C-5F5B-4FD1-9AC7-568CFB97F034}" destId="{D14D468A-B432-4005-A7AD-399053FD66A5}" srcOrd="3" destOrd="0" presId="urn:microsoft.com/office/officeart/2005/8/layout/hierarchy3"/>
  </dgm:cxnLst>
  <dgm:bg/>
  <dgm:whole/>
</dgm:dataModel>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EC00D81-6035-416C-B975-921262192A25}" type="datetimeFigureOut">
              <a:rPr lang="ru-RU" smtClean="0"/>
              <a:pPr/>
              <a:t>18.11.2015</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BCE85A3-9AB0-4598-8CD7-AA5B55EF616D}" type="slidenum">
              <a:rPr lang="ru-RU" smtClean="0"/>
              <a:pPr/>
              <a:t>‹#›</a:t>
            </a:fld>
            <a:endParaRPr 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37408C-48D3-4FFD-993A-08E849CE4852}" type="datetimeFigureOut">
              <a:rPr lang="ru-RU" smtClean="0"/>
              <a:pPr/>
              <a:t>18.11.2015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B7DAE9-1841-4253-B35A-969C5DDE05B2}"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DB7DAE9-1841-4253-B35A-969C5DDE05B2}" type="slidenum">
              <a:rPr lang="ru-RU" smtClean="0"/>
              <a:pPr/>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7EAF463A-BC7C-46EE-9F1E-7F377CCA4891}" type="datetimeFigureOut">
              <a:rPr lang="en-US" smtClean="0"/>
              <a:pPr/>
              <a:t>11/18/2015</a:t>
            </a:fld>
            <a:endParaRPr lang="en-US"/>
          </a:p>
        </p:txBody>
      </p:sp>
      <p:sp>
        <p:nvSpPr>
          <p:cNvPr id="19" name="Нижний колонтитул 18"/>
          <p:cNvSpPr>
            <a:spLocks noGrp="1"/>
          </p:cNvSpPr>
          <p:nvPr>
            <p:ph type="ftr" sz="quarter" idx="11"/>
          </p:nvPr>
        </p:nvSpPr>
        <p:spPr/>
        <p:txBody>
          <a:bodyPr/>
          <a:lstStyle/>
          <a:p>
            <a:endParaRPr lang="en-US"/>
          </a:p>
        </p:txBody>
      </p:sp>
      <p:sp>
        <p:nvSpPr>
          <p:cNvPr id="27" name="Номер слайда 26"/>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11/18/2015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11/18/2015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11/18/2015</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11/18/2015</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7EAF463A-BC7C-46EE-9F1E-7F377CCA4891}" type="datetimeFigureOut">
              <a:rPr lang="en-US" smtClean="0"/>
              <a:pPr/>
              <a:t>11/18/2015</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11/18/2015</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11/18/2015</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11/18/2015</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a:xfrm>
            <a:off x="8077200" y="6356350"/>
            <a:ext cx="609600" cy="365125"/>
          </a:xfrm>
        </p:spPr>
        <p:txBody>
          <a:bodyPr/>
          <a:lstStyle/>
          <a:p>
            <a:fld id="{A483448D-3A78-4528-A469-B745A65DA480}" type="slidenum">
              <a:rPr lang="en-US" smtClean="0"/>
              <a:pPr/>
              <a:t>‹#›</a:t>
            </a:fld>
            <a:endParaRPr lang="en-US"/>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11/18/2015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11/18/2015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EAF463A-BC7C-46EE-9F1E-7F377CCA4891}" type="datetimeFigureOut">
              <a:rPr lang="en-US" smtClean="0"/>
              <a:pPr/>
              <a:t>11/18/2015</a:t>
            </a:fld>
            <a:endParaRPr lang="en-US"/>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483448D-3A78-4528-A469-B745A65DA480}" type="slidenum">
              <a:rPr lang="en-US" smtClean="0"/>
              <a:pPr/>
              <a:t>‹#›</a:t>
            </a:fld>
            <a:endParaRPr lang="en-US"/>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219201"/>
            <a:ext cx="7772400" cy="2743200"/>
          </a:xfrm>
        </p:spPr>
        <p:txBody>
          <a:bodyPr>
            <a:normAutofit/>
          </a:bodyPr>
          <a:lstStyle/>
          <a:p>
            <a:pPr algn="ctr"/>
            <a:r>
              <a:rPr lang="ru-RU" dirty="0" smtClean="0"/>
              <a:t>Организация исполнения бюджета</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2590800"/>
          </a:xfrm>
        </p:spPr>
        <p:txBody>
          <a:bodyPr>
            <a:normAutofit fontScale="90000"/>
          </a:bodyPr>
          <a:lstStyle/>
          <a:p>
            <a:pPr algn="ctr"/>
            <a:r>
              <a:rPr lang="ru-RU" b="1" dirty="0" smtClean="0">
                <a:solidFill>
                  <a:schemeClr val="tx1"/>
                </a:solidFill>
                <a:latin typeface="Times New Roman" pitchFamily="18" charset="0"/>
                <a:cs typeface="Times New Roman" pitchFamily="18" charset="0"/>
              </a:rPr>
              <a:t>Тема: </a:t>
            </a:r>
            <a:r>
              <a:rPr lang="ru-RU" b="1" dirty="0" smtClean="0">
                <a:solidFill>
                  <a:schemeClr val="tx1"/>
                </a:solidFill>
                <a:latin typeface="+mn-lt"/>
              </a:rPr>
              <a:t>Отчетность об исполнении федерального бюджета. Контроль за бюджетной отчетностью</a:t>
            </a:r>
            <a:endParaRPr lang="ru-RU" b="1" dirty="0">
              <a:solidFill>
                <a:schemeClr val="tx1"/>
              </a:solidFill>
              <a:latin typeface="+mn-lt"/>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33400"/>
            <a:ext cx="8229600" cy="896112"/>
          </a:xfrm>
        </p:spPr>
        <p:txBody>
          <a:bodyPr>
            <a:normAutofit/>
          </a:bodyPr>
          <a:lstStyle/>
          <a:p>
            <a:r>
              <a:rPr lang="ru-RU" b="1" i="1" dirty="0" smtClean="0">
                <a:solidFill>
                  <a:schemeClr val="tx1"/>
                </a:solidFill>
              </a:rPr>
              <a:t>ВОПРОСЫ:</a:t>
            </a:r>
            <a:endParaRPr lang="ru-RU" b="1" i="1" dirty="0">
              <a:solidFill>
                <a:schemeClr val="tx1"/>
              </a:solidFill>
            </a:endParaRPr>
          </a:p>
        </p:txBody>
      </p:sp>
      <p:sp>
        <p:nvSpPr>
          <p:cNvPr id="3" name="Содержимое 2"/>
          <p:cNvSpPr>
            <a:spLocks noGrp="1"/>
          </p:cNvSpPr>
          <p:nvPr>
            <p:ph idx="1"/>
          </p:nvPr>
        </p:nvSpPr>
        <p:spPr>
          <a:xfrm>
            <a:off x="457200" y="1676400"/>
            <a:ext cx="8229600" cy="4648200"/>
          </a:xfrm>
        </p:spPr>
        <p:txBody>
          <a:bodyPr>
            <a:normAutofit fontScale="92500" lnSpcReduction="10000"/>
          </a:bodyPr>
          <a:lstStyle/>
          <a:p>
            <a:pPr marL="514350" indent="-514350">
              <a:spcAft>
                <a:spcPts val="600"/>
              </a:spcAft>
              <a:buClrTx/>
              <a:buAutoNum type="arabicPeriod"/>
            </a:pPr>
            <a:r>
              <a:rPr lang="ru-RU" sz="3500" dirty="0" smtClean="0"/>
              <a:t>Составление и представление бюджетной отчетности Российской Федерации</a:t>
            </a:r>
            <a:endParaRPr lang="ru-RU" sz="3500" dirty="0" smtClean="0">
              <a:latin typeface="Times New Roman" pitchFamily="18" charset="0"/>
              <a:cs typeface="Times New Roman" pitchFamily="18" charset="0"/>
            </a:endParaRPr>
          </a:p>
          <a:p>
            <a:pPr marL="514350" indent="-514350">
              <a:spcAft>
                <a:spcPts val="600"/>
              </a:spcAft>
              <a:buClrTx/>
              <a:buAutoNum type="arabicPeriod"/>
            </a:pPr>
            <a:r>
              <a:rPr lang="ru-RU" sz="3500" dirty="0" smtClean="0"/>
              <a:t>Внешняя проверка годового отчета об исполнении федерального бюджета</a:t>
            </a:r>
            <a:endParaRPr lang="ru-RU" sz="3500" dirty="0" smtClean="0">
              <a:latin typeface="Times New Roman" pitchFamily="18" charset="0"/>
              <a:cs typeface="Times New Roman" pitchFamily="18" charset="0"/>
            </a:endParaRPr>
          </a:p>
          <a:p>
            <a:pPr marL="514350" indent="-514350">
              <a:spcAft>
                <a:spcPts val="600"/>
              </a:spcAft>
              <a:buClrTx/>
              <a:buAutoNum type="arabicPeriod"/>
            </a:pPr>
            <a:r>
              <a:rPr lang="ru-RU" sz="3500" dirty="0" smtClean="0"/>
              <a:t>Рассмотрение и утверждение годового отчета об исполнении федерального бюджета Государственной </a:t>
            </a:r>
            <a:r>
              <a:rPr lang="ru-RU" sz="3500" dirty="0" smtClean="0"/>
              <a:t>Думой</a:t>
            </a:r>
          </a:p>
          <a:p>
            <a:pPr marL="514350" indent="-514350">
              <a:spcAft>
                <a:spcPts val="600"/>
              </a:spcAft>
              <a:buClrTx/>
              <a:buAutoNum type="arabicPeriod"/>
            </a:pPr>
            <a:r>
              <a:rPr lang="ru-RU" sz="3500" dirty="0" smtClean="0">
                <a:latin typeface="Times New Roman" pitchFamily="18" charset="0"/>
                <a:cs typeface="Times New Roman" pitchFamily="18" charset="0"/>
              </a:rPr>
              <a:t>Контроль за бюджетной отчетностью</a:t>
            </a:r>
            <a:endParaRPr lang="ru-RU" sz="3500" dirty="0" smtClean="0">
              <a:latin typeface="Times New Roman" pitchFamily="18" charset="0"/>
              <a:cs typeface="Times New Roman" pitchFamily="18" charset="0"/>
            </a:endParaRPr>
          </a:p>
          <a:p>
            <a:pPr marL="514350" indent="-514350">
              <a:spcAft>
                <a:spcPts val="600"/>
              </a:spcAft>
              <a:buClrTx/>
              <a:buAutoNum type="arabicPeriod"/>
            </a:pPr>
            <a:endParaRPr lang="ru-RU" sz="3600" dirty="0" smtClean="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152400"/>
            <a:ext cx="8229600" cy="381000"/>
          </a:xfrm>
        </p:spPr>
        <p:txBody>
          <a:bodyPr>
            <a:normAutofit/>
          </a:bodyPr>
          <a:lstStyle/>
          <a:p>
            <a:pPr marL="514350" indent="-514350"/>
            <a:r>
              <a:rPr lang="ru-RU" sz="1600" dirty="0" smtClean="0">
                <a:solidFill>
                  <a:schemeClr val="tx1"/>
                </a:solidFill>
                <a:latin typeface="Times New Roman" pitchFamily="18" charset="0"/>
                <a:cs typeface="Times New Roman" pitchFamily="18" charset="0"/>
              </a:rPr>
              <a:t>1. Составление и представление бюджетной отчетности Российской Федерации</a:t>
            </a:r>
            <a:endParaRPr lang="ru-RU" sz="1600" dirty="0" smtClean="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304800" y="609600"/>
            <a:ext cx="8534400" cy="6019800"/>
          </a:xfrm>
        </p:spPr>
        <p:txBody>
          <a:bodyPr>
            <a:normAutofit fontScale="40000" lnSpcReduction="20000"/>
          </a:bodyPr>
          <a:lstStyle/>
          <a:p>
            <a:pPr marL="0">
              <a:lnSpc>
                <a:spcPct val="120000"/>
              </a:lnSpc>
              <a:buNone/>
            </a:pPr>
            <a:r>
              <a:rPr lang="ru-RU" sz="6800" dirty="0" smtClean="0">
                <a:latin typeface="Times New Roman" pitchFamily="18" charset="0"/>
                <a:cs typeface="Times New Roman" pitchFamily="18" charset="0"/>
              </a:rPr>
              <a:t>1. Федеральное казначейство составляет и представляет в Министерство финансов Российской Федерации бюджетную отчетность Российской Федерации.</a:t>
            </a:r>
          </a:p>
          <a:p>
            <a:pPr marL="0">
              <a:lnSpc>
                <a:spcPct val="120000"/>
              </a:lnSpc>
              <a:buNone/>
            </a:pPr>
            <a:r>
              <a:rPr lang="ru-RU" sz="6800" dirty="0" smtClean="0">
                <a:latin typeface="Times New Roman" pitchFamily="18" charset="0"/>
                <a:cs typeface="Times New Roman" pitchFamily="18" charset="0"/>
              </a:rPr>
              <a:t>     Бюджетная </a:t>
            </a:r>
            <a:r>
              <a:rPr lang="ru-RU" sz="6800" dirty="0" smtClean="0">
                <a:latin typeface="Times New Roman" pitchFamily="18" charset="0"/>
                <a:cs typeface="Times New Roman" pitchFamily="18" charset="0"/>
              </a:rPr>
              <a:t>отчетность Российской Федерации представляется Министерством финансов Российской Федерации в Правительство Российской Федерации.</a:t>
            </a:r>
          </a:p>
          <a:p>
            <a:pPr marL="0">
              <a:lnSpc>
                <a:spcPct val="120000"/>
              </a:lnSpc>
              <a:buNone/>
            </a:pPr>
            <a:r>
              <a:rPr lang="ru-RU" sz="6800" dirty="0" smtClean="0">
                <a:latin typeface="Times New Roman" pitchFamily="18" charset="0"/>
                <a:cs typeface="Times New Roman" pitchFamily="18" charset="0"/>
              </a:rPr>
              <a:t>2. Отчет об исполнении федерального бюджета за первый квартал, полугодие и девять месяцев текущего финансового года утверждается Правительством Российской Федерации и направляется в Государственную Думу, Совет Федерации и Счетную палату Российской Федерации</a:t>
            </a:r>
          </a:p>
          <a:p>
            <a:pPr>
              <a:buNone/>
            </a:pPr>
            <a:r>
              <a:rPr lang="ru-RU" sz="2800" dirty="0" smtClean="0"/>
              <a:t/>
            </a:r>
            <a:br>
              <a:rPr lang="ru-RU" sz="2800" dirty="0" smtClean="0"/>
            </a:br>
            <a:r>
              <a:rPr lang="ru-RU" sz="2800" dirty="0" smtClean="0"/>
              <a:t/>
            </a:r>
            <a:br>
              <a:rPr lang="ru-RU" sz="2800" dirty="0" smtClean="0"/>
            </a:br>
            <a:endParaRPr lang="ru-RU" sz="36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Составление и представление бюджетной отчетности Российской Федерации</a:t>
            </a:r>
            <a:endParaRPr lang="ru-RU" sz="1600" dirty="0"/>
          </a:p>
        </p:txBody>
      </p:sp>
      <p:sp>
        <p:nvSpPr>
          <p:cNvPr id="3" name="Содержимое 2"/>
          <p:cNvSpPr>
            <a:spLocks noGrp="1"/>
          </p:cNvSpPr>
          <p:nvPr>
            <p:ph idx="1"/>
          </p:nvPr>
        </p:nvSpPr>
        <p:spPr>
          <a:xfrm>
            <a:off x="304800" y="914400"/>
            <a:ext cx="8610600" cy="5715000"/>
          </a:xfrm>
        </p:spPr>
        <p:txBody>
          <a:bodyPr>
            <a:noAutofit/>
          </a:bodyPr>
          <a:lstStyle/>
          <a:p>
            <a:pPr marL="0">
              <a:spcBef>
                <a:spcPts val="0"/>
              </a:spcBef>
              <a:spcAft>
                <a:spcPts val="1200"/>
              </a:spcAft>
              <a:buNone/>
            </a:pPr>
            <a:r>
              <a:rPr lang="ru-RU" sz="2800" dirty="0" smtClean="0"/>
              <a:t>     Одновременно </a:t>
            </a:r>
            <a:r>
              <a:rPr lang="ru-RU" sz="2800" dirty="0" smtClean="0"/>
              <a:t>с отчетами об исполнении федерального бюджета за первый квартал, полугодие и девять месяцев текущего финансового года Правительством Российской Федерации представляется информация:</a:t>
            </a:r>
          </a:p>
          <a:p>
            <a:pPr marL="0">
              <a:spcBef>
                <a:spcPts val="0"/>
              </a:spcBef>
              <a:buClrTx/>
              <a:buFont typeface="Wingdings" pitchFamily="2" charset="2"/>
              <a:buChar char="q"/>
            </a:pPr>
            <a:r>
              <a:rPr lang="ru-RU" sz="2800" dirty="0" smtClean="0"/>
              <a:t> о </a:t>
            </a:r>
            <a:r>
              <a:rPr lang="ru-RU" sz="2800" dirty="0" smtClean="0"/>
              <a:t>предоставлении межбюджетных трансфертов и бюджетных кредитов бюджетам субъектов Российской Федерации;</a:t>
            </a:r>
          </a:p>
          <a:p>
            <a:pPr marL="0">
              <a:spcBef>
                <a:spcPts val="0"/>
              </a:spcBef>
              <a:buClrTx/>
              <a:buFont typeface="Wingdings" pitchFamily="2" charset="2"/>
              <a:buChar char="q"/>
            </a:pPr>
            <a:r>
              <a:rPr lang="ru-RU" sz="2800" dirty="0" smtClean="0"/>
              <a:t> о </a:t>
            </a:r>
            <a:r>
              <a:rPr lang="ru-RU" sz="2800" dirty="0" smtClean="0"/>
              <a:t>размещении средств федерального бюджета на банковских депозитах;</a:t>
            </a:r>
          </a:p>
          <a:p>
            <a:pPr marL="0">
              <a:spcBef>
                <a:spcPts val="0"/>
              </a:spcBef>
              <a:buClrTx/>
              <a:buFont typeface="Wingdings" pitchFamily="2" charset="2"/>
              <a:buChar char="q"/>
            </a:pPr>
            <a:r>
              <a:rPr lang="ru-RU" sz="2800" dirty="0" smtClean="0"/>
              <a:t> о </a:t>
            </a:r>
            <a:r>
              <a:rPr lang="ru-RU" sz="2800" dirty="0" smtClean="0"/>
              <a:t>направлениях использования бюджетных ассигнований Федерального дорожного фонда</a:t>
            </a:r>
            <a:r>
              <a:rPr lang="ru-RU" sz="2800" dirty="0" smtClean="0"/>
              <a:t>;</a:t>
            </a:r>
            <a:endParaRPr lang="ru-RU" sz="28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Составление и представление бюджетной отчетности Российской Федерации</a:t>
            </a:r>
            <a:endParaRPr lang="ru-RU" sz="1600" dirty="0"/>
          </a:p>
        </p:txBody>
      </p:sp>
      <p:sp>
        <p:nvSpPr>
          <p:cNvPr id="3" name="Содержимое 2"/>
          <p:cNvSpPr>
            <a:spLocks noGrp="1"/>
          </p:cNvSpPr>
          <p:nvPr>
            <p:ph idx="1"/>
          </p:nvPr>
        </p:nvSpPr>
        <p:spPr>
          <a:xfrm>
            <a:off x="304800" y="838200"/>
            <a:ext cx="8382000" cy="6019800"/>
          </a:xfrm>
        </p:spPr>
        <p:txBody>
          <a:bodyPr>
            <a:noAutofit/>
          </a:bodyPr>
          <a:lstStyle/>
          <a:p>
            <a:pPr marL="0">
              <a:buClrTx/>
              <a:buFont typeface="Wingdings" pitchFamily="2" charset="2"/>
              <a:buChar char="q"/>
            </a:pPr>
            <a:r>
              <a:rPr lang="ru-RU" sz="2200" dirty="0" smtClean="0"/>
              <a:t> об </a:t>
            </a:r>
            <a:r>
              <a:rPr lang="ru-RU" sz="2200" dirty="0" smtClean="0"/>
              <a:t>использовании бюджетных инвестиций в объекты капитального строительства государственной собственности Российской Федерации или на приобретение объектов недвижимого имущества в государственную собственность Российской Федерации, бюджетных инвестиций юридическим лицам, не являющимся государственными (муниципальными) учреждениями и государственными (муниципальными) унитарными предприятиями, в объекты капитального строительства или на приобретение объектов недвижимого имущества, а также субсидий на осуществление капитальных вложений в объекты капитального строительства государственной собственности Российской Федерации или на приобретение объектов недвижимого имущества в государственную собственность Российской Федерации в соответствии с федеральной адресной инвестиционной программой с разбивкой по объектам капитального строительства или объектам недвижимого имущества</a:t>
            </a:r>
            <a:r>
              <a:rPr lang="ru-RU" sz="2200" dirty="0" smtClean="0"/>
              <a:t>.</a:t>
            </a:r>
            <a:endParaRPr lang="ru-RU" sz="22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Составление и представление бюджетной отчетности Российской Федерации</a:t>
            </a:r>
            <a:endParaRPr lang="ru-RU" sz="1600" dirty="0"/>
          </a:p>
        </p:txBody>
      </p:sp>
      <p:sp>
        <p:nvSpPr>
          <p:cNvPr id="4" name="Содержимое 3"/>
          <p:cNvSpPr>
            <a:spLocks noGrp="1"/>
          </p:cNvSpPr>
          <p:nvPr>
            <p:ph idx="1"/>
          </p:nvPr>
        </p:nvSpPr>
        <p:spPr>
          <a:xfrm>
            <a:off x="304800" y="990600"/>
            <a:ext cx="8839200" cy="5638800"/>
          </a:xfrm>
        </p:spPr>
        <p:txBody>
          <a:bodyPr>
            <a:normAutofit/>
          </a:bodyPr>
          <a:lstStyle/>
          <a:p>
            <a:pPr marL="0">
              <a:buNone/>
            </a:pPr>
            <a:r>
              <a:rPr lang="ru-RU" sz="3200" dirty="0" smtClean="0"/>
              <a:t>Годовой отчет об исполнении федерального бюджета подлежит рассмотрению Государственной Думой и утверждению федеральным законом</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Составление и представление бюджетной отчетности Российской Федерации</a:t>
            </a:r>
            <a:endParaRPr lang="ru-RU" sz="1600" dirty="0"/>
          </a:p>
        </p:txBody>
      </p:sp>
      <p:sp>
        <p:nvSpPr>
          <p:cNvPr id="3" name="Содержимое 2"/>
          <p:cNvSpPr>
            <a:spLocks noGrp="1"/>
          </p:cNvSpPr>
          <p:nvPr>
            <p:ph idx="1"/>
          </p:nvPr>
        </p:nvSpPr>
        <p:spPr>
          <a:xfrm>
            <a:off x="381000" y="1066800"/>
            <a:ext cx="8534400" cy="5486400"/>
          </a:xfrm>
        </p:spPr>
        <p:txBody>
          <a:bodyPr>
            <a:normAutofit/>
          </a:bodyPr>
          <a:lstStyle/>
          <a:p>
            <a:pPr marL="0">
              <a:lnSpc>
                <a:spcPct val="110000"/>
              </a:lnSpc>
              <a:spcBef>
                <a:spcPts val="0"/>
              </a:spcBef>
              <a:spcAft>
                <a:spcPts val="1200"/>
              </a:spcAft>
              <a:buNone/>
            </a:pPr>
            <a:r>
              <a:rPr lang="ru-RU" sz="3200" dirty="0" smtClean="0"/>
              <a:t>     Федеральным </a:t>
            </a:r>
            <a:r>
              <a:rPr lang="ru-RU" sz="3200" dirty="0" smtClean="0"/>
              <a:t>законом об исполнении федерального бюджета утверждается отчет об исполнении федерального бюджета за отчетный финансовый год с указанием общего объема доходов, расходов и дефицита (</a:t>
            </a:r>
            <a:r>
              <a:rPr lang="ru-RU" sz="3200" dirty="0" err="1" smtClean="0"/>
              <a:t>профицита</a:t>
            </a:r>
            <a:r>
              <a:rPr lang="ru-RU" sz="3200" dirty="0" smtClean="0"/>
              <a:t>) федерального </a:t>
            </a:r>
            <a:r>
              <a:rPr lang="ru-RU" sz="3200" dirty="0" smtClean="0"/>
              <a:t>бюджета</a:t>
            </a:r>
            <a:endParaRPr lang="ru-RU" sz="32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152400"/>
            <a:ext cx="8991600" cy="6705600"/>
          </a:xfrm>
        </p:spPr>
        <p:txBody>
          <a:bodyPr>
            <a:noAutofit/>
          </a:bodyPr>
          <a:lstStyle/>
          <a:p>
            <a:pPr marL="0" algn="ctr">
              <a:spcBef>
                <a:spcPts val="0"/>
              </a:spcBef>
              <a:buNone/>
            </a:pPr>
            <a:r>
              <a:rPr lang="ru-RU" sz="2200" b="1" dirty="0" smtClean="0"/>
              <a:t>Отдельными приложениями к федеральному закону об исполнении федерального бюджета за отчетный финансовый год утверждаются показатели:</a:t>
            </a:r>
          </a:p>
          <a:p>
            <a:pPr marL="0">
              <a:spcBef>
                <a:spcPts val="0"/>
              </a:spcBef>
              <a:buClrTx/>
              <a:buFont typeface="Wingdings" pitchFamily="2" charset="2"/>
              <a:buChar char="Ø"/>
            </a:pPr>
            <a:r>
              <a:rPr lang="ru-RU" sz="2200" dirty="0" smtClean="0"/>
              <a:t> доходов </a:t>
            </a:r>
            <a:r>
              <a:rPr lang="ru-RU" sz="2200" dirty="0" smtClean="0"/>
              <a:t>федерального бюджета по кодам классификации доходов бюджетов;</a:t>
            </a:r>
          </a:p>
          <a:p>
            <a:pPr marL="0">
              <a:spcBef>
                <a:spcPts val="0"/>
              </a:spcBef>
              <a:buClrTx/>
              <a:buFont typeface="Wingdings" pitchFamily="2" charset="2"/>
              <a:buChar char="Ø"/>
            </a:pPr>
            <a:r>
              <a:rPr lang="ru-RU" sz="2200" dirty="0" smtClean="0"/>
              <a:t> доходов </a:t>
            </a:r>
            <a:r>
              <a:rPr lang="ru-RU" sz="2200" dirty="0" smtClean="0"/>
              <a:t>федерального бюджета по кодам видов доходов, подвидов доходов, классификации операций сектора государственного управления, относящихся к доходам бюджета;</a:t>
            </a:r>
          </a:p>
          <a:p>
            <a:pPr marL="0">
              <a:spcBef>
                <a:spcPts val="0"/>
              </a:spcBef>
              <a:buClrTx/>
              <a:buFont typeface="Wingdings" pitchFamily="2" charset="2"/>
              <a:buChar char="Ø"/>
            </a:pPr>
            <a:r>
              <a:rPr lang="ru-RU" sz="2200" dirty="0" smtClean="0"/>
              <a:t> расходов </a:t>
            </a:r>
            <a:r>
              <a:rPr lang="ru-RU" sz="2200" dirty="0" smtClean="0"/>
              <a:t>федерального бюджета по ведомственной структуре расходов федерального бюджета;</a:t>
            </a:r>
          </a:p>
          <a:p>
            <a:pPr marL="0">
              <a:spcBef>
                <a:spcPts val="0"/>
              </a:spcBef>
              <a:buClrTx/>
              <a:buFont typeface="Wingdings" pitchFamily="2" charset="2"/>
              <a:buChar char="Ø"/>
            </a:pPr>
            <a:r>
              <a:rPr lang="ru-RU" sz="2200" dirty="0" smtClean="0"/>
              <a:t> расходов </a:t>
            </a:r>
            <a:r>
              <a:rPr lang="ru-RU" sz="2200" dirty="0" smtClean="0"/>
              <a:t>федерального бюджета по разделам, подразделам классификации расходов бюджетов;</a:t>
            </a:r>
          </a:p>
          <a:p>
            <a:pPr marL="0">
              <a:spcBef>
                <a:spcPts val="0"/>
              </a:spcBef>
              <a:buClrTx/>
              <a:buFont typeface="Wingdings" pitchFamily="2" charset="2"/>
              <a:buChar char="Ø"/>
            </a:pPr>
            <a:r>
              <a:rPr lang="ru-RU" sz="2200" dirty="0" smtClean="0"/>
              <a:t> источников </a:t>
            </a:r>
            <a:r>
              <a:rPr lang="ru-RU" sz="2200" dirty="0" smtClean="0"/>
              <a:t>финансирования дефицита федерального бюджета по кодам классификации источников финансирования дефицитов бюджетов;</a:t>
            </a:r>
          </a:p>
          <a:p>
            <a:pPr marL="0">
              <a:spcBef>
                <a:spcPts val="0"/>
              </a:spcBef>
              <a:buClrTx/>
              <a:buFont typeface="Wingdings" pitchFamily="2" charset="2"/>
              <a:buChar char="Ø"/>
            </a:pPr>
            <a:r>
              <a:rPr lang="ru-RU" sz="2200" dirty="0" smtClean="0"/>
              <a:t> источников </a:t>
            </a:r>
            <a:r>
              <a:rPr lang="ru-RU" sz="2200" dirty="0" smtClean="0"/>
              <a:t>финансирования дефицита федерального бюджета по кодам групп, подгрупп, статей, видов источников финансирования дефицитов бюджетов классификации операций сектора государственного управления, относящихся к источникам финансирования дефицитов </a:t>
            </a:r>
            <a:r>
              <a:rPr lang="ru-RU" sz="2200" dirty="0" smtClean="0"/>
              <a:t>бюджетов</a:t>
            </a:r>
            <a:endParaRPr lang="ru-RU" sz="22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457200"/>
            <a:ext cx="8610600" cy="6248400"/>
          </a:xfrm>
        </p:spPr>
        <p:txBody>
          <a:bodyPr>
            <a:noAutofit/>
          </a:bodyPr>
          <a:lstStyle/>
          <a:p>
            <a:pPr marL="0" indent="0">
              <a:spcBef>
                <a:spcPts val="0"/>
              </a:spcBef>
              <a:buNone/>
            </a:pPr>
            <a:r>
              <a:rPr lang="ru-RU" dirty="0" smtClean="0"/>
              <a:t>    Годовой </a:t>
            </a:r>
            <a:r>
              <a:rPr lang="ru-RU" dirty="0" smtClean="0"/>
              <a:t>отчет об исполнении федерального бюджета до его рассмотрения в Государственной Думе подлежит внешней проверке Счетной палатой Российской </a:t>
            </a:r>
            <a:r>
              <a:rPr lang="ru-RU" dirty="0" smtClean="0"/>
              <a:t>Федерации.</a:t>
            </a:r>
          </a:p>
          <a:p>
            <a:pPr marL="0" indent="0">
              <a:spcBef>
                <a:spcPts val="0"/>
              </a:spcBef>
              <a:buNone/>
            </a:pPr>
            <a:r>
              <a:rPr lang="ru-RU" dirty="0" smtClean="0"/>
              <a:t>    Главные </a:t>
            </a:r>
            <a:r>
              <a:rPr lang="ru-RU" dirty="0" smtClean="0"/>
              <a:t>администраторы средств федерального бюджета не позднее </a:t>
            </a:r>
            <a:r>
              <a:rPr lang="ru-RU" dirty="0" smtClean="0">
                <a:latin typeface="Times New Roman" pitchFamily="18" charset="0"/>
                <a:cs typeface="Times New Roman" pitchFamily="18" charset="0"/>
              </a:rPr>
              <a:t>1</a:t>
            </a:r>
            <a:r>
              <a:rPr lang="ru-RU" dirty="0" smtClean="0"/>
              <a:t> апреля текущего финансового года представляют годовую бюджетную отчетность в Счетную палату Российской Федерации для внешней проверки.</a:t>
            </a:r>
          </a:p>
          <a:p>
            <a:pPr marL="0" indent="0">
              <a:spcBef>
                <a:spcPts val="0"/>
              </a:spcBef>
              <a:buNone/>
            </a:pPr>
            <a:r>
              <a:rPr lang="ru-RU" dirty="0" smtClean="0"/>
              <a:t>    Результаты </a:t>
            </a:r>
            <a:r>
              <a:rPr lang="ru-RU" dirty="0" smtClean="0"/>
              <a:t>внешней проверки годовой бюджетной отчетности главных администраторов средств федерального бюджета оформляются заключениями по каждому главному администратору средств федерального бюджета в срок до </a:t>
            </a:r>
            <a:r>
              <a:rPr lang="ru-RU" dirty="0" smtClean="0">
                <a:latin typeface="Times New Roman" pitchFamily="18" charset="0"/>
                <a:cs typeface="Times New Roman" pitchFamily="18" charset="0"/>
              </a:rPr>
              <a:t>1</a:t>
            </a:r>
            <a:r>
              <a:rPr lang="ru-RU" dirty="0" smtClean="0"/>
              <a:t> июня текущего финансового </a:t>
            </a:r>
            <a:r>
              <a:rPr lang="ru-RU" dirty="0" smtClean="0"/>
              <a:t>года</a:t>
            </a:r>
            <a:endParaRPr lang="ru-RU" dirty="0" smtClean="0"/>
          </a:p>
        </p:txBody>
      </p:sp>
      <p:sp>
        <p:nvSpPr>
          <p:cNvPr id="4" name="Прямоугольник 3"/>
          <p:cNvSpPr/>
          <p:nvPr/>
        </p:nvSpPr>
        <p:spPr>
          <a:xfrm>
            <a:off x="228600" y="0"/>
            <a:ext cx="8610600" cy="338554"/>
          </a:xfrm>
          <a:prstGeom prst="rect">
            <a:avLst/>
          </a:prstGeom>
        </p:spPr>
        <p:txBody>
          <a:bodyPr wrap="square">
            <a:spAutoFit/>
          </a:bodyPr>
          <a:lstStyle/>
          <a:p>
            <a:r>
              <a:rPr lang="ru-RU" sz="1600" dirty="0" smtClean="0">
                <a:latin typeface="Times New Roman" pitchFamily="18" charset="0"/>
                <a:cs typeface="Times New Roman" pitchFamily="18" charset="0"/>
              </a:rPr>
              <a:t>2. </a:t>
            </a:r>
            <a:r>
              <a:rPr lang="ru-RU" sz="1600" dirty="0" smtClean="0">
                <a:latin typeface="Times New Roman" pitchFamily="18" charset="0"/>
                <a:cs typeface="Times New Roman" pitchFamily="18" charset="0"/>
              </a:rPr>
              <a:t>Внешняя проверка годового отчета об исполнении федерального бюджета</a:t>
            </a:r>
            <a:endParaRPr lang="ru-RU" sz="16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609600"/>
            <a:ext cx="8610600" cy="6019800"/>
          </a:xfrm>
        </p:spPr>
        <p:txBody>
          <a:bodyPr>
            <a:normAutofit fontScale="77500" lnSpcReduction="20000"/>
          </a:bodyPr>
          <a:lstStyle/>
          <a:p>
            <a:pPr marL="0">
              <a:lnSpc>
                <a:spcPct val="120000"/>
              </a:lnSpc>
              <a:spcBef>
                <a:spcPts val="0"/>
              </a:spcBef>
              <a:buNone/>
            </a:pPr>
            <a:r>
              <a:rPr lang="ru-RU" sz="3900" dirty="0" smtClean="0"/>
              <a:t>     С </a:t>
            </a:r>
            <a:r>
              <a:rPr lang="ru-RU" sz="3900" dirty="0" smtClean="0"/>
              <a:t>учетом данных внешней проверки годовой бюджетной отчетности главных администраторов средств федерального бюджета Счетная палата Российской Федерации готовит заключение на годовой отчет об исполнении федерального бюджета и не позднее </a:t>
            </a:r>
            <a:r>
              <a:rPr lang="ru-RU" sz="3900" dirty="0" smtClean="0">
                <a:latin typeface="Times New Roman" pitchFamily="18" charset="0"/>
                <a:cs typeface="Times New Roman" pitchFamily="18" charset="0"/>
              </a:rPr>
              <a:t>1</a:t>
            </a:r>
            <a:r>
              <a:rPr lang="ru-RU" sz="3900" dirty="0" smtClean="0"/>
              <a:t> сентября текущего финансового года представляет его в Государственную Думу, а также направляет его в Правительство Российской Федерации</a:t>
            </a:r>
            <a:r>
              <a:rPr lang="ru-RU" sz="3500" dirty="0" smtClean="0"/>
              <a:t/>
            </a:r>
            <a:br>
              <a:rPr lang="ru-RU" sz="3500" dirty="0" smtClean="0"/>
            </a:br>
            <a:r>
              <a:rPr lang="ru-RU" sz="800" dirty="0" smtClean="0"/>
              <a:t/>
            </a:r>
            <a:br>
              <a:rPr lang="ru-RU" sz="800" dirty="0" smtClean="0"/>
            </a:br>
            <a:endParaRPr lang="ru-RU" sz="100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2. Внешняя проверка годового отчета об исполнении федерального бюджета</a:t>
            </a:r>
            <a:endParaRPr lang="ru-RU" sz="16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066800"/>
            <a:ext cx="8229600" cy="5257800"/>
          </a:xfrm>
        </p:spPr>
        <p:txBody>
          <a:bodyPr>
            <a:normAutofit/>
          </a:bodyPr>
          <a:lstStyle/>
          <a:p>
            <a:pPr marL="0">
              <a:spcBef>
                <a:spcPts val="0"/>
              </a:spcBef>
              <a:spcAft>
                <a:spcPts val="1200"/>
              </a:spcAft>
              <a:buNone/>
            </a:pPr>
            <a:r>
              <a:rPr lang="ru-RU" sz="3200" dirty="0" smtClean="0"/>
              <a:t>     Внешняя</a:t>
            </a:r>
            <a:r>
              <a:rPr lang="ru-RU" sz="3200" dirty="0" smtClean="0"/>
              <a:t> </a:t>
            </a:r>
            <a:r>
              <a:rPr lang="ru-RU" sz="3200" dirty="0" smtClean="0"/>
              <a:t>проверка</a:t>
            </a:r>
            <a:r>
              <a:rPr lang="ru-RU" sz="3200" dirty="0" smtClean="0"/>
              <a:t> Счетной палатой Российской </a:t>
            </a:r>
            <a:r>
              <a:rPr lang="ru-RU" sz="3200" dirty="0" smtClean="0"/>
              <a:t>Федерации осуществляется на основании документа, утвержденного Коллегией Счетной палатой РФ, протокол от </a:t>
            </a:r>
            <a:r>
              <a:rPr lang="ru-RU" sz="3200" dirty="0" smtClean="0">
                <a:latin typeface="Times New Roman" pitchFamily="18" charset="0"/>
                <a:cs typeface="Times New Roman" pitchFamily="18" charset="0"/>
              </a:rPr>
              <a:t>20.02.2015</a:t>
            </a:r>
            <a:r>
              <a:rPr lang="ru-RU" sz="3200" dirty="0" smtClean="0"/>
              <a:t> № </a:t>
            </a:r>
            <a:r>
              <a:rPr lang="ru-RU" sz="3200" dirty="0" smtClean="0">
                <a:latin typeface="Times New Roman" pitchFamily="18" charset="0"/>
                <a:cs typeface="Times New Roman" pitchFamily="18" charset="0"/>
              </a:rPr>
              <a:t>5</a:t>
            </a:r>
            <a:r>
              <a:rPr lang="ru-RU" sz="3200" dirty="0" smtClean="0"/>
              <a:t> К (</a:t>
            </a:r>
            <a:r>
              <a:rPr lang="ru-RU" sz="3200" dirty="0" smtClean="0">
                <a:latin typeface="Times New Roman" pitchFamily="18" charset="0"/>
                <a:cs typeface="Times New Roman" pitchFamily="18" charset="0"/>
              </a:rPr>
              <a:t>1016</a:t>
            </a:r>
            <a:r>
              <a:rPr lang="ru-RU" sz="3200" dirty="0" smtClean="0"/>
              <a:t>):</a:t>
            </a:r>
          </a:p>
          <a:p>
            <a:pPr marL="0" algn="ctr">
              <a:spcBef>
                <a:spcPts val="1200"/>
              </a:spcBef>
              <a:buNone/>
            </a:pPr>
            <a:r>
              <a:rPr lang="ru-RU" sz="3200" b="1" dirty="0" smtClean="0"/>
              <a:t>«СГА </a:t>
            </a:r>
            <a:r>
              <a:rPr lang="ru-RU" sz="3200" b="1" dirty="0" smtClean="0">
                <a:latin typeface="Times New Roman" pitchFamily="18" charset="0"/>
                <a:cs typeface="Times New Roman" pitchFamily="18" charset="0"/>
              </a:rPr>
              <a:t>203</a:t>
            </a:r>
            <a:r>
              <a:rPr lang="ru-RU" sz="3200" b="1" dirty="0" smtClean="0"/>
              <a:t>. Стандарт </a:t>
            </a:r>
            <a:r>
              <a:rPr lang="ru-RU" sz="3200" b="1" dirty="0" smtClean="0"/>
              <a:t>внешнего государственного аудита (контроля). Последующий контроль за исполнением федерального </a:t>
            </a:r>
            <a:r>
              <a:rPr lang="ru-RU" sz="3200" b="1" dirty="0" smtClean="0"/>
              <a:t>бюджета»</a:t>
            </a:r>
            <a:endParaRPr lang="ru-RU"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2. Внешняя проверка годового отчета об исполнении федерального бюджета</a:t>
            </a:r>
            <a:endParaRPr lang="ru-RU" sz="1600" dirty="0"/>
          </a:p>
        </p:txBody>
      </p:sp>
      <p:sp>
        <p:nvSpPr>
          <p:cNvPr id="14" name="Содержимое 13"/>
          <p:cNvSpPr>
            <a:spLocks noGrp="1"/>
          </p:cNvSpPr>
          <p:nvPr>
            <p:ph idx="1"/>
          </p:nvPr>
        </p:nvSpPr>
        <p:spPr>
          <a:xfrm>
            <a:off x="457200" y="914400"/>
            <a:ext cx="8229600" cy="5562600"/>
          </a:xfrm>
        </p:spPr>
        <p:txBody>
          <a:bodyPr>
            <a:normAutofit lnSpcReduction="10000"/>
          </a:bodyPr>
          <a:lstStyle/>
          <a:p>
            <a:pPr marL="0">
              <a:lnSpc>
                <a:spcPct val="110000"/>
              </a:lnSpc>
              <a:spcBef>
                <a:spcPts val="0"/>
              </a:spcBef>
              <a:buNone/>
            </a:pPr>
            <a:r>
              <a:rPr lang="ru-RU" sz="3200" dirty="0" smtClean="0"/>
              <a:t>    Стандарт </a:t>
            </a:r>
            <a:r>
              <a:rPr lang="ru-RU" sz="3200" dirty="0" smtClean="0"/>
              <a:t>разработан для использования инспекторами и иными сотрудниками аппарата Счетной палаты Российской Федерации </a:t>
            </a:r>
            <a:r>
              <a:rPr lang="ru-RU" sz="3200" dirty="0" smtClean="0"/>
              <a:t>при </a:t>
            </a:r>
            <a:r>
              <a:rPr lang="ru-RU" sz="3200" dirty="0" smtClean="0"/>
              <a:t>организации и проведении последующего контроля за исполнением федерального бюджета и подготовки заключений Счетной палаты по каждому главному администратору средств федерального бюджета и заключения на годовой отчет об исполнении федерального бюджета</a:t>
            </a:r>
            <a:endParaRPr lang="ru-RU" sz="32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2. Внешняя проверка годового отчета об исполнении федерального бюджета</a:t>
            </a:r>
            <a:endParaRPr lang="ru-RU" sz="1600" dirty="0"/>
          </a:p>
        </p:txBody>
      </p:sp>
      <p:sp>
        <p:nvSpPr>
          <p:cNvPr id="3" name="Содержимое 2"/>
          <p:cNvSpPr>
            <a:spLocks noGrp="1"/>
          </p:cNvSpPr>
          <p:nvPr>
            <p:ph idx="1"/>
          </p:nvPr>
        </p:nvSpPr>
        <p:spPr>
          <a:xfrm>
            <a:off x="457200" y="990600"/>
            <a:ext cx="8229600" cy="5638800"/>
          </a:xfrm>
        </p:spPr>
        <p:txBody>
          <a:bodyPr>
            <a:normAutofit/>
          </a:bodyPr>
          <a:lstStyle/>
          <a:p>
            <a:pPr marL="0">
              <a:spcBef>
                <a:spcPts val="0"/>
              </a:spcBef>
              <a:spcAft>
                <a:spcPts val="1200"/>
              </a:spcAft>
              <a:buNone/>
            </a:pPr>
            <a:r>
              <a:rPr lang="ru-RU" sz="3200" dirty="0" smtClean="0"/>
              <a:t>    Целью </a:t>
            </a:r>
            <a:r>
              <a:rPr lang="ru-RU" sz="3200" dirty="0" smtClean="0"/>
              <a:t>Стандарта является установление единых требований, правил и процедур по проведению последующего контроля за исполнением федерального бюджета</a:t>
            </a:r>
            <a:endParaRPr lang="ru-RU" sz="3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304800"/>
            <a:ext cx="8686800" cy="6324600"/>
          </a:xfrm>
        </p:spPr>
        <p:txBody>
          <a:bodyPr>
            <a:normAutofit fontScale="62500" lnSpcReduction="20000"/>
          </a:bodyPr>
          <a:lstStyle/>
          <a:p>
            <a:pPr marL="0" algn="ctr">
              <a:lnSpc>
                <a:spcPct val="120000"/>
              </a:lnSpc>
              <a:spcBef>
                <a:spcPts val="0"/>
              </a:spcBef>
              <a:spcAft>
                <a:spcPts val="600"/>
              </a:spcAft>
              <a:buNone/>
            </a:pPr>
            <a:r>
              <a:rPr lang="ru-RU" sz="3800" b="1" dirty="0" smtClean="0"/>
              <a:t>Задачами Стандарта являются установление: </a:t>
            </a:r>
            <a:endParaRPr lang="ru-RU" sz="3800" b="1" dirty="0" smtClean="0"/>
          </a:p>
          <a:p>
            <a:pPr marL="0">
              <a:lnSpc>
                <a:spcPct val="120000"/>
              </a:lnSpc>
              <a:spcBef>
                <a:spcPts val="600"/>
              </a:spcBef>
              <a:buClrTx/>
              <a:buFont typeface="Wingdings" pitchFamily="2" charset="2"/>
              <a:buChar char="q"/>
            </a:pPr>
            <a:r>
              <a:rPr lang="ru-RU" sz="3600" dirty="0" smtClean="0"/>
              <a:t> целей</a:t>
            </a:r>
            <a:r>
              <a:rPr lang="ru-RU" sz="3600" dirty="0" smtClean="0"/>
              <a:t>, задач, предмета и объектов последующего контроля за исполнением федерального бюджета; </a:t>
            </a:r>
            <a:endParaRPr lang="ru-RU" sz="3600" dirty="0" smtClean="0"/>
          </a:p>
          <a:p>
            <a:pPr marL="0">
              <a:lnSpc>
                <a:spcPct val="120000"/>
              </a:lnSpc>
              <a:spcBef>
                <a:spcPts val="600"/>
              </a:spcBef>
              <a:buClrTx/>
              <a:buFont typeface="Wingdings" pitchFamily="2" charset="2"/>
              <a:buChar char="q"/>
            </a:pPr>
            <a:r>
              <a:rPr lang="ru-RU" sz="3600" dirty="0" smtClean="0"/>
              <a:t> основных </a:t>
            </a:r>
            <a:r>
              <a:rPr lang="ru-RU" sz="3600" dirty="0" smtClean="0"/>
              <a:t>этапов организации и проведения последующего контроля за исполнением федерального бюджета; </a:t>
            </a:r>
            <a:endParaRPr lang="ru-RU" sz="3600" dirty="0" smtClean="0"/>
          </a:p>
          <a:p>
            <a:pPr marL="0">
              <a:lnSpc>
                <a:spcPct val="120000"/>
              </a:lnSpc>
              <a:spcBef>
                <a:spcPts val="600"/>
              </a:spcBef>
              <a:buClrTx/>
              <a:buFont typeface="Wingdings" pitchFamily="2" charset="2"/>
              <a:buChar char="q"/>
            </a:pPr>
            <a:r>
              <a:rPr lang="ru-RU" sz="3600" dirty="0" smtClean="0"/>
              <a:t> порядка </a:t>
            </a:r>
            <a:r>
              <a:rPr lang="ru-RU" sz="3600" dirty="0" smtClean="0"/>
              <a:t>организации взаимодействия между направлениями деятельности Счетной палаты, возглавляемыми заместителем Председателя Счетной палаты и аудиторами Счетной палаты, и иными структурными подразделениями аппарата Счетной палаты в ходе проведения последующего контроля за исполнением федерального бюджета и подготовки заключений Счетной палаты; </a:t>
            </a:r>
            <a:endParaRPr lang="ru-RU" sz="3600" dirty="0" smtClean="0"/>
          </a:p>
          <a:p>
            <a:pPr marL="0">
              <a:lnSpc>
                <a:spcPct val="120000"/>
              </a:lnSpc>
              <a:spcBef>
                <a:spcPts val="600"/>
              </a:spcBef>
              <a:buClrTx/>
              <a:buFont typeface="Wingdings" pitchFamily="2" charset="2"/>
              <a:buChar char="q"/>
            </a:pPr>
            <a:r>
              <a:rPr lang="ru-RU" sz="3600" dirty="0" smtClean="0"/>
              <a:t> примерной </a:t>
            </a:r>
            <a:r>
              <a:rPr lang="ru-RU" sz="3600" dirty="0" smtClean="0"/>
              <a:t>структуры заключения Счетной палаты по каждому главному администратору средств федерального бюджета и заключения на годовой отчет об исполнении федерального бюджета</a:t>
            </a:r>
            <a:endParaRPr lang="ru-RU" sz="3600" b="1" i="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0"/>
            <a:ext cx="8610600" cy="609600"/>
          </a:xfrm>
        </p:spPr>
        <p:txBody>
          <a:bodyPr>
            <a:normAutofit/>
          </a:bodyPr>
          <a:lstStyle/>
          <a:p>
            <a:r>
              <a:rPr lang="ru-RU" sz="1600" dirty="0" smtClean="0">
                <a:solidFill>
                  <a:schemeClr val="tx1"/>
                </a:solidFill>
                <a:latin typeface="Times New Roman" pitchFamily="18" charset="0"/>
                <a:cs typeface="Times New Roman" pitchFamily="18" charset="0"/>
              </a:rPr>
              <a:t>3. Рассмотрение </a:t>
            </a:r>
            <a:r>
              <a:rPr lang="ru-RU" sz="1600" dirty="0" smtClean="0">
                <a:solidFill>
                  <a:schemeClr val="tx1"/>
                </a:solidFill>
                <a:latin typeface="Times New Roman" pitchFamily="18" charset="0"/>
                <a:cs typeface="Times New Roman" pitchFamily="18" charset="0"/>
              </a:rPr>
              <a:t>и утверждение годового отчета об исполнении федерального бюджета Государственной Думой</a:t>
            </a:r>
            <a:endParaRPr lang="ru-RU" sz="16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143000"/>
            <a:ext cx="8458200" cy="4953000"/>
          </a:xfrm>
        </p:spPr>
        <p:txBody>
          <a:bodyPr>
            <a:normAutofit/>
          </a:bodyPr>
          <a:lstStyle/>
          <a:p>
            <a:pPr marL="0">
              <a:spcBef>
                <a:spcPts val="0"/>
              </a:spcBef>
              <a:buNone/>
            </a:pPr>
            <a:r>
              <a:rPr lang="ru-RU" sz="3600" dirty="0" smtClean="0"/>
              <a:t>     Годовой </a:t>
            </a:r>
            <a:r>
              <a:rPr lang="ru-RU" sz="3600" dirty="0" smtClean="0"/>
              <a:t>отчет об исполнении федерального бюджета представляется Правительством Российской Федерации в Государственную Думу не позднее </a:t>
            </a:r>
            <a:r>
              <a:rPr lang="ru-RU" sz="3600" dirty="0" smtClean="0">
                <a:latin typeface="Times New Roman" pitchFamily="18" charset="0"/>
                <a:cs typeface="Times New Roman" pitchFamily="18" charset="0"/>
              </a:rPr>
              <a:t>1 </a:t>
            </a:r>
            <a:r>
              <a:rPr lang="ru-RU" sz="3600" dirty="0" smtClean="0"/>
              <a:t>августа текущего </a:t>
            </a:r>
            <a:r>
              <a:rPr lang="ru-RU" sz="3600" dirty="0" smtClean="0"/>
              <a:t>года</a:t>
            </a:r>
            <a:endParaRPr lang="ru-RU" sz="3600" b="1" i="1"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457200"/>
          </a:xfrm>
        </p:spPr>
        <p:txBody>
          <a:bodyPr>
            <a:noAutofit/>
          </a:bodyPr>
          <a:lstStyle/>
          <a:p>
            <a:r>
              <a:rPr lang="ru-RU" sz="1600" dirty="0" smtClean="0">
                <a:solidFill>
                  <a:schemeClr val="tx1"/>
                </a:solidFill>
                <a:latin typeface="Times New Roman" pitchFamily="18" charset="0"/>
                <a:cs typeface="Times New Roman" pitchFamily="18" charset="0"/>
              </a:rPr>
              <a:t>3. Рассмотрение и утверждение годового отчета об исполнении федерального бюджета Государственной Думой</a:t>
            </a:r>
            <a:endParaRPr lang="ru-RU" sz="1600" dirty="0">
              <a:solidFill>
                <a:schemeClr val="tx1"/>
              </a:solidFill>
            </a:endParaRPr>
          </a:p>
        </p:txBody>
      </p:sp>
      <p:sp>
        <p:nvSpPr>
          <p:cNvPr id="3" name="Содержимое 2"/>
          <p:cNvSpPr>
            <a:spLocks noGrp="1"/>
          </p:cNvSpPr>
          <p:nvPr>
            <p:ph idx="1"/>
          </p:nvPr>
        </p:nvSpPr>
        <p:spPr>
          <a:xfrm>
            <a:off x="457200" y="990600"/>
            <a:ext cx="8229600" cy="5638800"/>
          </a:xfrm>
        </p:spPr>
        <p:txBody>
          <a:bodyPr>
            <a:normAutofit/>
          </a:bodyPr>
          <a:lstStyle/>
          <a:p>
            <a:pPr marL="0">
              <a:lnSpc>
                <a:spcPct val="110000"/>
              </a:lnSpc>
              <a:spcAft>
                <a:spcPts val="600"/>
              </a:spcAft>
              <a:buClrTx/>
              <a:buNone/>
            </a:pPr>
            <a:r>
              <a:rPr lang="ru-RU" sz="3200" dirty="0" smtClean="0"/>
              <a:t>     Одновременно </a:t>
            </a:r>
            <a:r>
              <a:rPr lang="ru-RU" sz="3200" dirty="0" smtClean="0"/>
              <a:t>с годовым отчетом об исполнении федерального бюджета Правительством Российской Федерации представляются</a:t>
            </a:r>
            <a:r>
              <a:rPr lang="ru-RU" sz="3200" dirty="0" smtClean="0"/>
              <a:t>:</a:t>
            </a:r>
          </a:p>
          <a:p>
            <a:pPr marL="0">
              <a:lnSpc>
                <a:spcPct val="110000"/>
              </a:lnSpc>
              <a:spcAft>
                <a:spcPts val="600"/>
              </a:spcAft>
              <a:buClrTx/>
              <a:buNone/>
            </a:pPr>
            <a:r>
              <a:rPr lang="ru-RU" sz="3200" dirty="0" smtClean="0">
                <a:latin typeface="Times New Roman" pitchFamily="18" charset="0"/>
                <a:cs typeface="Times New Roman" pitchFamily="18" charset="0"/>
              </a:rPr>
              <a:t>1) </a:t>
            </a:r>
            <a:r>
              <a:rPr lang="ru-RU" sz="3200" dirty="0" smtClean="0"/>
              <a:t>проект </a:t>
            </a:r>
            <a:r>
              <a:rPr lang="ru-RU" sz="3200" dirty="0" smtClean="0"/>
              <a:t>федерального закона об исполнении федерального бюджета за отчетный финансовый год;</a:t>
            </a:r>
            <a:endParaRPr lang="ru-RU" sz="3200"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381000"/>
            <a:ext cx="8763000" cy="6477000"/>
          </a:xfrm>
        </p:spPr>
        <p:txBody>
          <a:bodyPr>
            <a:noAutofit/>
          </a:bodyPr>
          <a:lstStyle/>
          <a:p>
            <a:pPr marL="0">
              <a:spcBef>
                <a:spcPts val="0"/>
              </a:spcBef>
              <a:buNone/>
            </a:pPr>
            <a:r>
              <a:rPr lang="ru-RU" sz="2800" dirty="0" smtClean="0">
                <a:latin typeface="Times New Roman" pitchFamily="18" charset="0"/>
                <a:cs typeface="Times New Roman" pitchFamily="18" charset="0"/>
              </a:rPr>
              <a:t>2)</a:t>
            </a:r>
            <a:r>
              <a:rPr lang="ru-RU" sz="2800" dirty="0" smtClean="0"/>
              <a:t> баланс </a:t>
            </a:r>
            <a:r>
              <a:rPr lang="ru-RU" sz="2800" dirty="0" smtClean="0"/>
              <a:t>исполнения федерального бюджета</a:t>
            </a:r>
            <a:r>
              <a:rPr lang="ru-RU" sz="2800" dirty="0" smtClean="0"/>
              <a:t>;</a:t>
            </a:r>
          </a:p>
          <a:p>
            <a:pPr marL="0">
              <a:spcBef>
                <a:spcPts val="0"/>
              </a:spcBef>
              <a:buNone/>
            </a:pPr>
            <a:r>
              <a:rPr lang="ru-RU" sz="2800" dirty="0" smtClean="0">
                <a:latin typeface="Times New Roman" pitchFamily="18" charset="0"/>
                <a:cs typeface="Times New Roman" pitchFamily="18" charset="0"/>
              </a:rPr>
              <a:t>3)</a:t>
            </a:r>
            <a:r>
              <a:rPr lang="ru-RU" sz="2800" dirty="0" smtClean="0"/>
              <a:t> отчет </a:t>
            </a:r>
            <a:r>
              <a:rPr lang="ru-RU" sz="2800" dirty="0" smtClean="0"/>
              <a:t>о финансовых результатах деятельности</a:t>
            </a:r>
            <a:r>
              <a:rPr lang="ru-RU" sz="2800" dirty="0" smtClean="0"/>
              <a:t>;</a:t>
            </a:r>
          </a:p>
          <a:p>
            <a:pPr marL="0">
              <a:spcBef>
                <a:spcPts val="0"/>
              </a:spcBef>
              <a:buNone/>
            </a:pPr>
            <a:r>
              <a:rPr lang="ru-RU" sz="2800" dirty="0" smtClean="0">
                <a:latin typeface="Times New Roman" pitchFamily="18" charset="0"/>
                <a:cs typeface="Times New Roman" pitchFamily="18" charset="0"/>
              </a:rPr>
              <a:t>4)</a:t>
            </a:r>
            <a:r>
              <a:rPr lang="ru-RU" sz="2800" dirty="0" smtClean="0"/>
              <a:t> отчет </a:t>
            </a:r>
            <a:r>
              <a:rPr lang="ru-RU" sz="2800" dirty="0" smtClean="0"/>
              <a:t>о движении денежных средств</a:t>
            </a:r>
            <a:r>
              <a:rPr lang="ru-RU" sz="2800" dirty="0" smtClean="0"/>
              <a:t>;</a:t>
            </a:r>
          </a:p>
          <a:p>
            <a:pPr marL="0">
              <a:spcBef>
                <a:spcPts val="0"/>
              </a:spcBef>
              <a:buNone/>
            </a:pPr>
            <a:r>
              <a:rPr lang="ru-RU" sz="2800" dirty="0" smtClean="0">
                <a:latin typeface="Times New Roman" pitchFamily="18" charset="0"/>
                <a:cs typeface="Times New Roman" pitchFamily="18" charset="0"/>
              </a:rPr>
              <a:t>5)</a:t>
            </a:r>
            <a:r>
              <a:rPr lang="ru-RU" sz="2800" dirty="0" smtClean="0"/>
              <a:t> пояснительная </a:t>
            </a:r>
            <a:r>
              <a:rPr lang="ru-RU" sz="2800" dirty="0" smtClean="0"/>
              <a:t>записка</a:t>
            </a:r>
            <a:r>
              <a:rPr lang="ru-RU" sz="2800" dirty="0" smtClean="0"/>
              <a:t>;</a:t>
            </a:r>
          </a:p>
          <a:p>
            <a:pPr marL="0">
              <a:spcBef>
                <a:spcPts val="0"/>
              </a:spcBef>
              <a:buNone/>
            </a:pPr>
            <a:r>
              <a:rPr lang="ru-RU" sz="2800" dirty="0" smtClean="0">
                <a:latin typeface="Times New Roman" pitchFamily="18" charset="0"/>
                <a:cs typeface="Times New Roman" pitchFamily="18" charset="0"/>
              </a:rPr>
              <a:t>6)</a:t>
            </a:r>
            <a:r>
              <a:rPr lang="ru-RU" sz="2800" dirty="0" smtClean="0"/>
              <a:t> отчеты </a:t>
            </a:r>
            <a:r>
              <a:rPr lang="ru-RU" sz="2800" dirty="0" smtClean="0"/>
              <a:t>об использовании ассигнований резервных фондов, о предоставлении и погашении бюджетных кредитов (ссуд), балансовый учет которых осуществляется Министерством финансов Российской Федерации, о состоянии государственного внешнего и внутреннего долга Российской Федерации на начало и конец отчетного финансового года, об исполнении приложений к федеральному закону о федеральном бюджете за отчетный финансовый год;</a:t>
            </a:r>
            <a:br>
              <a:rPr lang="ru-RU" sz="2800" dirty="0" smtClean="0"/>
            </a:br>
            <a:endParaRPr lang="ru-RU"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228600"/>
            <a:ext cx="8686800" cy="6400800"/>
          </a:xfrm>
        </p:spPr>
        <p:txBody>
          <a:bodyPr>
            <a:noAutofit/>
          </a:bodyPr>
          <a:lstStyle/>
          <a:p>
            <a:pPr marL="0">
              <a:spcBef>
                <a:spcPts val="0"/>
              </a:spcBef>
              <a:spcAft>
                <a:spcPts val="600"/>
              </a:spcAft>
              <a:buNone/>
            </a:pPr>
            <a:r>
              <a:rPr lang="ru-RU" dirty="0" smtClean="0">
                <a:latin typeface="Times New Roman" pitchFamily="18" charset="0"/>
                <a:cs typeface="Times New Roman" pitchFamily="18" charset="0"/>
              </a:rPr>
              <a:t>7)  </a:t>
            </a:r>
            <a:r>
              <a:rPr lang="ru-RU" dirty="0" smtClean="0"/>
              <a:t>отчетность </a:t>
            </a:r>
            <a:r>
              <a:rPr lang="ru-RU" dirty="0" smtClean="0"/>
              <a:t>об исполнении консолидированного бюджета Российской Федерации и бюджетов государственных внебюджетных фондов за отчетный финансовый год;</a:t>
            </a:r>
            <a:br>
              <a:rPr lang="ru-RU" dirty="0" smtClean="0"/>
            </a:br>
            <a:r>
              <a:rPr lang="ru-RU" dirty="0" smtClean="0">
                <a:latin typeface="Times New Roman" pitchFamily="18" charset="0"/>
                <a:cs typeface="Times New Roman" pitchFamily="18" charset="0"/>
              </a:rPr>
              <a:t>     7.1) </a:t>
            </a:r>
            <a:r>
              <a:rPr lang="ru-RU" dirty="0" smtClean="0"/>
              <a:t>информация о предоставлении межбюджетных трансфертов бюджетам субъектов Российской Федерации за отчетный финансовый год</a:t>
            </a:r>
            <a:r>
              <a:rPr lang="ru-RU" dirty="0" smtClean="0"/>
              <a:t>;</a:t>
            </a:r>
          </a:p>
          <a:p>
            <a:pPr marL="0">
              <a:spcBef>
                <a:spcPts val="0"/>
              </a:spcBef>
              <a:buNone/>
            </a:pPr>
            <a:r>
              <a:rPr lang="ru-RU" dirty="0" smtClean="0">
                <a:latin typeface="Times New Roman" pitchFamily="18" charset="0"/>
                <a:cs typeface="Times New Roman" pitchFamily="18" charset="0"/>
              </a:rPr>
              <a:t>     7.2) </a:t>
            </a:r>
            <a:r>
              <a:rPr lang="ru-RU" dirty="0" smtClean="0"/>
              <a:t>информация </a:t>
            </a:r>
            <a:r>
              <a:rPr lang="ru-RU" dirty="0" smtClean="0"/>
              <a:t>о размещении средств федерального бюджета на банковских депозитах за отчетный финансовый год</a:t>
            </a:r>
            <a:r>
              <a:rPr lang="ru-RU" dirty="0" smtClean="0"/>
              <a:t>;</a:t>
            </a:r>
          </a:p>
          <a:p>
            <a:pPr marL="0">
              <a:spcBef>
                <a:spcPts val="0"/>
              </a:spcBef>
              <a:buNone/>
            </a:pPr>
            <a:r>
              <a:rPr lang="ru-RU" dirty="0" smtClean="0">
                <a:latin typeface="Times New Roman" pitchFamily="18" charset="0"/>
                <a:cs typeface="Times New Roman" pitchFamily="18" charset="0"/>
              </a:rPr>
              <a:t>     7.3) </a:t>
            </a:r>
            <a:r>
              <a:rPr lang="ru-RU" dirty="0" smtClean="0"/>
              <a:t>информация </a:t>
            </a:r>
            <a:r>
              <a:rPr lang="ru-RU" dirty="0" smtClean="0"/>
              <a:t>об использовании бюджетных ассигнований Федерального дорожного фонда за отчетный финансовый </a:t>
            </a:r>
            <a:r>
              <a:rPr lang="ru-RU" dirty="0" smtClean="0"/>
              <a:t>год;</a:t>
            </a:r>
          </a:p>
          <a:p>
            <a:pPr marL="0">
              <a:spcBef>
                <a:spcPts val="0"/>
              </a:spcBef>
              <a:buNone/>
            </a:pPr>
            <a:r>
              <a:rPr lang="ru-RU" dirty="0" smtClean="0">
                <a:latin typeface="Times New Roman" pitchFamily="18" charset="0"/>
                <a:cs typeface="Times New Roman" pitchFamily="18" charset="0"/>
              </a:rPr>
              <a:t>     7.4) </a:t>
            </a:r>
            <a:r>
              <a:rPr lang="ru-RU" dirty="0" smtClean="0"/>
              <a:t>сводный </a:t>
            </a:r>
            <a:r>
              <a:rPr lang="ru-RU" dirty="0" smtClean="0"/>
              <a:t>годовой доклад о ходе реализации и об оценке эффективности государственных программ Российской Федерации;</a:t>
            </a:r>
            <a:endParaRPr lang="ru-RU"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381000"/>
            <a:ext cx="8610600" cy="6324600"/>
          </a:xfrm>
        </p:spPr>
        <p:txBody>
          <a:bodyPr>
            <a:normAutofit fontScale="40000" lnSpcReduction="20000"/>
          </a:bodyPr>
          <a:lstStyle/>
          <a:p>
            <a:pPr marL="0">
              <a:lnSpc>
                <a:spcPct val="120000"/>
              </a:lnSpc>
              <a:spcBef>
                <a:spcPts val="0"/>
              </a:spcBef>
              <a:buNone/>
            </a:pPr>
            <a:r>
              <a:rPr lang="ru-RU" sz="5500" dirty="0" smtClean="0">
                <a:latin typeface="Times New Roman" pitchFamily="18" charset="0"/>
                <a:cs typeface="Times New Roman" pitchFamily="18" charset="0"/>
              </a:rPr>
              <a:t>     7.5)</a:t>
            </a:r>
            <a:r>
              <a:rPr lang="ru-RU" sz="5500" dirty="0" smtClean="0"/>
              <a:t> информация </a:t>
            </a:r>
            <a:r>
              <a:rPr lang="ru-RU" sz="5500" dirty="0" smtClean="0"/>
              <a:t>об использовании бюджетных инвестиций в объекты капитального строительства государственной собственности Российской Федерации или на приобретение объектов недвижимого имущества в государственную собственность Российской Федерации, бюджетных инвестиций юридическим лицам, не являющимся государственными (муниципальными) учреждениями и государственными (муниципальными) унитарными предприятиями, в объекты капитального строительства или на приобретение объектов недвижимого имущества, а также субсидий на осуществление капитальных вложений в объекты капитального строительства государственной собственности Российской Федерации или на приобретение объектов недвижимого имущества в государственную собственность Российской Федерации в соответствии с федеральной адресной инвестиционной программой за отчетный финансовый год с разбивкой по объектам капитального строительства или объектам недвижимого имущества</a:t>
            </a:r>
            <a:r>
              <a:rPr lang="ru-RU" sz="5500" dirty="0" smtClean="0"/>
              <a:t>;</a:t>
            </a:r>
            <a:endParaRPr lang="ru-RU" sz="5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Autofit/>
          </a:bodyPr>
          <a:lstStyle/>
          <a:p>
            <a:r>
              <a:rPr lang="ru-RU" sz="1600" dirty="0" smtClean="0">
                <a:solidFill>
                  <a:schemeClr val="tx1"/>
                </a:solidFill>
                <a:latin typeface="Times New Roman" pitchFamily="18" charset="0"/>
                <a:cs typeface="Times New Roman" pitchFamily="18" charset="0"/>
              </a:rPr>
              <a:t>3. Рассмотрение и утверждение годового отчета об исполнении федерального бюджета Государственной Думой</a:t>
            </a:r>
            <a:endParaRPr lang="ru-RU" sz="1600" dirty="0">
              <a:solidFill>
                <a:schemeClr val="tx1"/>
              </a:solidFill>
            </a:endParaRPr>
          </a:p>
        </p:txBody>
      </p:sp>
      <p:sp>
        <p:nvSpPr>
          <p:cNvPr id="3" name="Содержимое 2"/>
          <p:cNvSpPr>
            <a:spLocks noGrp="1"/>
          </p:cNvSpPr>
          <p:nvPr>
            <p:ph idx="1"/>
          </p:nvPr>
        </p:nvSpPr>
        <p:spPr>
          <a:xfrm>
            <a:off x="304800" y="990600"/>
            <a:ext cx="8610600" cy="5867400"/>
          </a:xfrm>
        </p:spPr>
        <p:txBody>
          <a:bodyPr>
            <a:noAutofit/>
          </a:bodyPr>
          <a:lstStyle/>
          <a:p>
            <a:pPr marL="0" lvl="0" indent="-252000">
              <a:spcBef>
                <a:spcPts val="0"/>
              </a:spcBef>
              <a:buClrTx/>
              <a:buNone/>
            </a:pPr>
            <a:r>
              <a:rPr lang="ru-RU" sz="3200" dirty="0" smtClean="0"/>
              <a:t>8) иная </a:t>
            </a:r>
            <a:r>
              <a:rPr lang="ru-RU" sz="3200" dirty="0" smtClean="0"/>
              <a:t>отчетность, предусмотренная бюджетным законодательством Российской Федерации</a:t>
            </a:r>
            <a:endParaRPr lang="ru-RU" sz="3200" dirty="0" smtClean="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fontScale="90000"/>
          </a:bodyPr>
          <a:lstStyle/>
          <a:p>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800" dirty="0" smtClean="0">
                <a:solidFill>
                  <a:schemeClr val="tx1"/>
                </a:solidFill>
                <a:latin typeface="Times New Roman" pitchFamily="18" charset="0"/>
                <a:cs typeface="Times New Roman" pitchFamily="18" charset="0"/>
              </a:rPr>
              <a:t> 3. Рассмотрение и утверждение годового отчета об исполнении федерального бюджета Государственной Думой</a:t>
            </a:r>
            <a:endParaRPr lang="ru-RU" sz="1800" dirty="0"/>
          </a:p>
        </p:txBody>
      </p:sp>
      <p:sp>
        <p:nvSpPr>
          <p:cNvPr id="3" name="Содержимое 2"/>
          <p:cNvSpPr>
            <a:spLocks noGrp="1"/>
          </p:cNvSpPr>
          <p:nvPr>
            <p:ph idx="1"/>
          </p:nvPr>
        </p:nvSpPr>
        <p:spPr>
          <a:xfrm>
            <a:off x="304800" y="762000"/>
            <a:ext cx="8534400" cy="5867400"/>
          </a:xfrm>
        </p:spPr>
        <p:txBody>
          <a:bodyPr>
            <a:normAutofit/>
          </a:bodyPr>
          <a:lstStyle/>
          <a:p>
            <a:pPr marL="0">
              <a:lnSpc>
                <a:spcPct val="110000"/>
              </a:lnSpc>
              <a:buNone/>
            </a:pPr>
            <a:r>
              <a:rPr lang="ru-RU" sz="3200" dirty="0" smtClean="0"/>
              <a:t>    Предварительная </a:t>
            </a:r>
            <a:r>
              <a:rPr lang="ru-RU" sz="3200" dirty="0" smtClean="0"/>
              <a:t>информация об остатках средств федерального бюджета и бюджетов государственных внебюджетных фондов Российской Федерации на </a:t>
            </a:r>
            <a:r>
              <a:rPr lang="ru-RU" sz="3200" dirty="0" smtClean="0">
                <a:latin typeface="Times New Roman" pitchFamily="18" charset="0"/>
                <a:cs typeface="Times New Roman" pitchFamily="18" charset="0"/>
              </a:rPr>
              <a:t>31</a:t>
            </a:r>
            <a:r>
              <a:rPr lang="ru-RU" sz="3200" dirty="0" smtClean="0"/>
              <a:t> декабря отчетного финансового года представляется Министерством финансов Российской Федерации в комитет Государственной Думы, ответственный за рассмотрение бюджета, не позднее </a:t>
            </a:r>
            <a:r>
              <a:rPr lang="ru-RU" sz="3200" dirty="0" smtClean="0">
                <a:latin typeface="Times New Roman" pitchFamily="18" charset="0"/>
                <a:cs typeface="Times New Roman" pitchFamily="18" charset="0"/>
              </a:rPr>
              <a:t>1</a:t>
            </a:r>
            <a:r>
              <a:rPr lang="ru-RU" sz="3200" dirty="0" smtClean="0"/>
              <a:t> марта текущего финансового </a:t>
            </a:r>
            <a:r>
              <a:rPr lang="ru-RU" sz="3200" dirty="0" smtClean="0"/>
              <a:t>года</a:t>
            </a:r>
            <a:endParaRPr lang="ru-RU" sz="3200" b="1" i="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Autofit/>
          </a:bodyPr>
          <a:lstStyle/>
          <a:p>
            <a:r>
              <a:rPr lang="ru-RU" sz="1600" dirty="0" smtClean="0">
                <a:solidFill>
                  <a:schemeClr val="tx1"/>
                </a:solidFill>
                <a:latin typeface="Times New Roman" pitchFamily="18" charset="0"/>
                <a:cs typeface="Times New Roman" pitchFamily="18" charset="0"/>
              </a:rPr>
              <a:t>3. Рассмотрение и утверждение годового отчета об исполнении федерального бюджета Государственной Думой</a:t>
            </a:r>
            <a:endParaRPr lang="ru-RU" sz="1600" dirty="0"/>
          </a:p>
        </p:txBody>
      </p:sp>
      <p:sp>
        <p:nvSpPr>
          <p:cNvPr id="3" name="Содержимое 2"/>
          <p:cNvSpPr>
            <a:spLocks noGrp="1"/>
          </p:cNvSpPr>
          <p:nvPr>
            <p:ph idx="1"/>
          </p:nvPr>
        </p:nvSpPr>
        <p:spPr>
          <a:xfrm>
            <a:off x="304800" y="990600"/>
            <a:ext cx="8610600" cy="5867400"/>
          </a:xfrm>
        </p:spPr>
        <p:txBody>
          <a:bodyPr>
            <a:noAutofit/>
          </a:bodyPr>
          <a:lstStyle/>
          <a:p>
            <a:pPr marL="0">
              <a:spcBef>
                <a:spcPts val="0"/>
              </a:spcBef>
              <a:buNone/>
            </a:pPr>
            <a:r>
              <a:rPr lang="ru-RU" sz="2800" dirty="0" smtClean="0"/>
              <a:t>     </a:t>
            </a:r>
            <a:r>
              <a:rPr lang="ru-RU" sz="3000" dirty="0" smtClean="0"/>
              <a:t>Проект </a:t>
            </a:r>
            <a:r>
              <a:rPr lang="ru-RU" sz="3000" dirty="0" smtClean="0"/>
              <a:t>федерального закона об исполнении федерального бюджета, внесенный с соблюдением требований </a:t>
            </a:r>
            <a:r>
              <a:rPr lang="ru-RU" sz="3000" dirty="0" err="1" smtClean="0"/>
              <a:t>Бюджетого</a:t>
            </a:r>
            <a:r>
              <a:rPr lang="ru-RU" sz="3000" dirty="0" smtClean="0"/>
              <a:t> </a:t>
            </a:r>
            <a:r>
              <a:rPr lang="ru-RU" sz="3000" dirty="0" smtClean="0"/>
              <a:t>Кодекса, направляется Советом Государственной Думы или в период парламентских каникул Председателем Государственной Думы в Совет Федерации, другим субъектам права законодательной инициативы, в комитеты Государственной Думы, а также в Счетную палату Российской Федерации на </a:t>
            </a:r>
            <a:r>
              <a:rPr lang="ru-RU" sz="3000" dirty="0" smtClean="0"/>
              <a:t>заключение</a:t>
            </a:r>
            <a:endParaRPr lang="ru-RU" sz="3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457200"/>
            <a:ext cx="8610600" cy="6096000"/>
          </a:xfrm>
        </p:spPr>
        <p:txBody>
          <a:bodyPr>
            <a:noAutofit/>
          </a:bodyPr>
          <a:lstStyle/>
          <a:p>
            <a:pPr marL="0">
              <a:spcBef>
                <a:spcPts val="0"/>
              </a:spcBef>
              <a:buClrTx/>
              <a:buNone/>
            </a:pPr>
            <a:r>
              <a:rPr lang="ru-RU" sz="3000" dirty="0" smtClean="0"/>
              <a:t>     При </a:t>
            </a:r>
            <a:r>
              <a:rPr lang="ru-RU" sz="3000" dirty="0" smtClean="0"/>
              <a:t>подготовке заключений по соответствующим разделам, подразделам и государственным программам Российской Федерации профильные комитеты заслушивают доклады соответствующих федеральных органов исполнительной власти, а также аудиторов Счетной палаты Российской Федерации по соответствующим направлениям, в том числе рассматривают вопросы эффективности использования бюджетных ассигнований и достижения целевых показателей, утвержденных в государственных программах Российской </a:t>
            </a:r>
            <a:r>
              <a:rPr lang="ru-RU" sz="3000" dirty="0" smtClean="0"/>
              <a:t>Федерации</a:t>
            </a:r>
            <a:endParaRPr lang="ru-RU" sz="3000" b="1" i="1"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304800"/>
            <a:ext cx="8686800" cy="6400800"/>
          </a:xfrm>
        </p:spPr>
        <p:txBody>
          <a:bodyPr>
            <a:noAutofit/>
          </a:bodyPr>
          <a:lstStyle/>
          <a:p>
            <a:pPr marL="0">
              <a:spcBef>
                <a:spcPts val="0"/>
              </a:spcBef>
              <a:buClrTx/>
              <a:buNone/>
            </a:pPr>
            <a:r>
              <a:rPr lang="ru-RU" sz="3000" dirty="0" smtClean="0"/>
              <a:t>     Заключения </a:t>
            </a:r>
            <a:r>
              <a:rPr lang="ru-RU" sz="3000" dirty="0" smtClean="0"/>
              <a:t>профильных комитетов направляются в Комитет по </a:t>
            </a:r>
            <a:r>
              <a:rPr lang="ru-RU" sz="3000" dirty="0" smtClean="0"/>
              <a:t>бюджету.</a:t>
            </a:r>
          </a:p>
          <a:p>
            <a:pPr marL="0">
              <a:spcBef>
                <a:spcPts val="0"/>
              </a:spcBef>
              <a:buClrTx/>
              <a:buNone/>
            </a:pPr>
            <a:r>
              <a:rPr lang="ru-RU" sz="3000" dirty="0" smtClean="0"/>
              <a:t>     На </a:t>
            </a:r>
            <a:r>
              <a:rPr lang="ru-RU" sz="3000" dirty="0" smtClean="0"/>
              <a:t>основании заключений профильных комитетов, а также заключения Счетной палаты Российской Федерации Комитет по бюджету готовит сводное заключение по проекту федерального закона об исполнении федерального бюджета и проект постановления Государственной Думы о принятии или об отклонении в соответствии с абзацем вторым пункта </a:t>
            </a:r>
            <a:r>
              <a:rPr lang="ru-RU" sz="3000" dirty="0" smtClean="0">
                <a:latin typeface="Times New Roman" pitchFamily="18" charset="0"/>
                <a:cs typeface="Times New Roman" pitchFamily="18" charset="0"/>
              </a:rPr>
              <a:t>2</a:t>
            </a:r>
            <a:r>
              <a:rPr lang="ru-RU" sz="3000" dirty="0" smtClean="0"/>
              <a:t> статьи </a:t>
            </a:r>
            <a:r>
              <a:rPr lang="ru-RU" sz="3000" dirty="0" smtClean="0">
                <a:latin typeface="Times New Roman" pitchFamily="18" charset="0"/>
                <a:cs typeface="Times New Roman" pitchFamily="18" charset="0"/>
              </a:rPr>
              <a:t>264.11 </a:t>
            </a:r>
            <a:r>
              <a:rPr lang="ru-RU" sz="3000" dirty="0" smtClean="0"/>
              <a:t>Бюджетного Кодекса </a:t>
            </a:r>
            <a:r>
              <a:rPr lang="ru-RU" sz="3000" dirty="0" smtClean="0"/>
              <a:t>проекта федерального закона об исполнении федерального бюджета и представляет их на рассмотрение Государственной </a:t>
            </a:r>
            <a:r>
              <a:rPr lang="ru-RU" sz="3000" dirty="0" smtClean="0"/>
              <a:t>Думы</a:t>
            </a:r>
            <a:endParaRPr lang="ru-RU" sz="3000"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304800"/>
            <a:ext cx="8763000" cy="6553200"/>
          </a:xfrm>
        </p:spPr>
        <p:txBody>
          <a:bodyPr>
            <a:noAutofit/>
          </a:bodyPr>
          <a:lstStyle/>
          <a:p>
            <a:pPr marL="0" algn="ctr">
              <a:spcBef>
                <a:spcPts val="0"/>
              </a:spcBef>
              <a:spcAft>
                <a:spcPts val="1200"/>
              </a:spcAft>
              <a:buClrTx/>
              <a:buNone/>
            </a:pPr>
            <a:r>
              <a:rPr lang="ru-RU" sz="2400" b="1" dirty="0" smtClean="0"/>
              <a:t>При рассмотрении отчета об исполнении федерального бюджета Государственная Дума заслушивает</a:t>
            </a:r>
            <a:r>
              <a:rPr lang="ru-RU" sz="2400" b="1" dirty="0" smtClean="0"/>
              <a:t>:</a:t>
            </a:r>
          </a:p>
          <a:p>
            <a:pPr marL="0">
              <a:spcBef>
                <a:spcPts val="0"/>
              </a:spcBef>
              <a:buClrTx/>
              <a:buFont typeface="Wingdings" pitchFamily="2" charset="2"/>
              <a:buChar char="v"/>
            </a:pPr>
            <a:r>
              <a:rPr lang="ru-RU" sz="2400" dirty="0" smtClean="0"/>
              <a:t> доклад </a:t>
            </a:r>
            <a:r>
              <a:rPr lang="ru-RU" sz="2400" dirty="0" smtClean="0"/>
              <a:t>министра финансов об исполнении федерального бюджета;</a:t>
            </a:r>
          </a:p>
          <a:p>
            <a:pPr marL="0">
              <a:spcBef>
                <a:spcPts val="0"/>
              </a:spcBef>
              <a:buClrTx/>
              <a:buFont typeface="Wingdings" pitchFamily="2" charset="2"/>
              <a:buChar char="v"/>
            </a:pPr>
            <a:r>
              <a:rPr lang="ru-RU" sz="2400" dirty="0" smtClean="0"/>
              <a:t> доклад </a:t>
            </a:r>
            <a:r>
              <a:rPr lang="ru-RU" sz="2400" dirty="0" smtClean="0"/>
              <a:t>Председателя Счетной палаты Российской Федерации о заключении Счетной палаты Российской Федерации на годовой отчет об исполнении федерального бюджета.</a:t>
            </a:r>
          </a:p>
          <a:p>
            <a:pPr marL="0">
              <a:spcBef>
                <a:spcPts val="0"/>
              </a:spcBef>
              <a:buNone/>
            </a:pPr>
            <a:r>
              <a:rPr lang="ru-RU" sz="2400" dirty="0" smtClean="0"/>
              <a:t>     По </a:t>
            </a:r>
            <a:r>
              <a:rPr lang="ru-RU" sz="2400" dirty="0" smtClean="0"/>
              <a:t>предложению Председателя Государственной Думы либо по собственной инициативе Генеральный прокурор Российской Федерации, Председатель Конституционного Суда Российской Федерации, Председатель Верховного Суда Российской Федерации могут выступить или представить доклады с анализом рассмотренных в течение отчетного финансового года дел, связанных с бюджетными спорами и нарушениями бюджетного законодательства Российской </a:t>
            </a:r>
            <a:r>
              <a:rPr lang="ru-RU" sz="2400" dirty="0" smtClean="0"/>
              <a:t>Федерации</a:t>
            </a:r>
            <a:endParaRPr lang="ru-RU" sz="2400"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457200"/>
            <a:ext cx="8839200" cy="6400800"/>
          </a:xfrm>
        </p:spPr>
        <p:txBody>
          <a:bodyPr>
            <a:noAutofit/>
          </a:bodyPr>
          <a:lstStyle/>
          <a:p>
            <a:pPr marL="0">
              <a:buNone/>
            </a:pPr>
            <a:r>
              <a:rPr lang="ru-RU" sz="2800" dirty="0" smtClean="0"/>
              <a:t>     По </a:t>
            </a:r>
            <a:r>
              <a:rPr lang="ru-RU" sz="2800" dirty="0" smtClean="0"/>
              <a:t>результатам рассмотрения годового отчета об исполнении федерального бюджета Государственная Дума принимает либо отклоняет федеральный закон об исполнении федерального бюджета.</a:t>
            </a:r>
          </a:p>
          <a:p>
            <a:pPr marL="0">
              <a:buNone/>
            </a:pPr>
            <a:r>
              <a:rPr lang="ru-RU" sz="2800" dirty="0" smtClean="0"/>
              <a:t>     В </a:t>
            </a:r>
            <a:r>
              <a:rPr lang="ru-RU" sz="2800" dirty="0" smtClean="0"/>
              <a:t>случае отклонения Государственной Думой федерального закона об исполнении федерального бюджета он возвращается для устранения фактов недостоверного или неполного отражения данных и повторного представления в срок, не превышающий одного </a:t>
            </a:r>
            <a:r>
              <a:rPr lang="ru-RU" sz="2800" dirty="0" smtClean="0"/>
              <a:t>месяца.</a:t>
            </a:r>
          </a:p>
          <a:p>
            <a:pPr marL="0">
              <a:buNone/>
            </a:pPr>
            <a:r>
              <a:rPr lang="ru-RU" sz="2800" dirty="0" smtClean="0"/>
              <a:t>     Государственная </a:t>
            </a:r>
            <a:r>
              <a:rPr lang="ru-RU" sz="2800" dirty="0" smtClean="0"/>
              <a:t>Дума рассматривает федеральный закон об исполнении федерального бюджета не позднее 1 октября текущего года</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fontScale="90000"/>
          </a:bodyPr>
          <a:lstStyle/>
          <a:p>
            <a:r>
              <a:rPr lang="ru-RU" sz="1800" dirty="0" smtClean="0">
                <a:solidFill>
                  <a:schemeClr val="tx1"/>
                </a:solidFill>
                <a:latin typeface="Times New Roman" pitchFamily="18" charset="0"/>
                <a:cs typeface="Times New Roman" pitchFamily="18" charset="0"/>
              </a:rPr>
              <a:t>4. </a:t>
            </a:r>
            <a:r>
              <a:rPr lang="ru-RU" sz="1800" dirty="0" smtClean="0">
                <a:solidFill>
                  <a:schemeClr val="tx1"/>
                </a:solidFill>
                <a:latin typeface="Times New Roman" pitchFamily="18" charset="0"/>
                <a:cs typeface="Times New Roman" pitchFamily="18" charset="0"/>
              </a:rPr>
              <a:t>Контроль за бюджетной отчетностью</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endParaRPr lang="ru-RU" sz="1600" dirty="0"/>
          </a:p>
        </p:txBody>
      </p:sp>
      <p:sp>
        <p:nvSpPr>
          <p:cNvPr id="3" name="Содержимое 2"/>
          <p:cNvSpPr>
            <a:spLocks noGrp="1"/>
          </p:cNvSpPr>
          <p:nvPr>
            <p:ph idx="1"/>
          </p:nvPr>
        </p:nvSpPr>
        <p:spPr>
          <a:xfrm>
            <a:off x="228600" y="838200"/>
            <a:ext cx="8686800" cy="5867400"/>
          </a:xfrm>
        </p:spPr>
        <p:txBody>
          <a:bodyPr>
            <a:normAutofit/>
          </a:bodyPr>
          <a:lstStyle/>
          <a:p>
            <a:pPr marL="0">
              <a:spcBef>
                <a:spcPts val="0"/>
              </a:spcBef>
              <a:spcAft>
                <a:spcPts val="1200"/>
              </a:spcAft>
              <a:buClrTx/>
              <a:buNone/>
            </a:pPr>
            <a:r>
              <a:rPr lang="ru-RU" sz="3200" dirty="0" smtClean="0"/>
              <a:t>     Полномочиями </a:t>
            </a:r>
            <a:r>
              <a:rPr lang="ru-RU" sz="3200" dirty="0" smtClean="0"/>
              <a:t>органов внешнего государственного (муниципального) финансового контроля по осуществлению внешнего государственного (муниципального) финансового контроля являются</a:t>
            </a:r>
            <a:r>
              <a:rPr lang="ru-RU" sz="3200" dirty="0" smtClean="0"/>
              <a:t>:</a:t>
            </a:r>
          </a:p>
          <a:p>
            <a:pPr marL="0">
              <a:spcBef>
                <a:spcPts val="0"/>
              </a:spcBef>
              <a:spcAft>
                <a:spcPts val="1200"/>
              </a:spcAft>
              <a:buClrTx/>
              <a:buFont typeface="Wingdings" pitchFamily="2" charset="2"/>
              <a:buChar char="q"/>
            </a:pPr>
            <a:r>
              <a:rPr lang="ru-RU" sz="3200" dirty="0" smtClean="0"/>
              <a:t> контроль </a:t>
            </a:r>
            <a:r>
              <a:rPr lang="ru-RU" sz="3200" dirty="0" smtClean="0"/>
              <a:t>за соблюдением бюджетного законодательства Российской Федерации и иных нормативных правовых актов, регулирующих бюджетные правоотношения, в ходе исполнения бюджета</a:t>
            </a:r>
            <a:r>
              <a:rPr lang="ru-RU" sz="3200" dirty="0" smtClean="0"/>
              <a:t>;</a:t>
            </a:r>
            <a:endParaRPr lang="ru-RU" sz="3200" b="1" i="1"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381000"/>
            <a:ext cx="8839200" cy="6477000"/>
          </a:xfrm>
        </p:spPr>
        <p:txBody>
          <a:bodyPr>
            <a:noAutofit/>
          </a:bodyPr>
          <a:lstStyle/>
          <a:p>
            <a:pPr marL="0">
              <a:spcBef>
                <a:spcPts val="0"/>
              </a:spcBef>
              <a:buClrTx/>
              <a:buNone/>
            </a:pPr>
            <a:r>
              <a:rPr lang="ru-RU" sz="2400" dirty="0" smtClean="0"/>
              <a:t>     Полномочиями </a:t>
            </a:r>
            <a:r>
              <a:rPr lang="ru-RU" sz="2400" dirty="0" smtClean="0"/>
              <a:t>органов внешнего государственного (муниципального) финансового контроля по осуществлению внешнего государственного (муниципального) финансового контроля являются</a:t>
            </a:r>
            <a:r>
              <a:rPr lang="ru-RU" sz="2400" dirty="0" smtClean="0"/>
              <a:t>:</a:t>
            </a:r>
          </a:p>
          <a:p>
            <a:pPr marL="0">
              <a:spcBef>
                <a:spcPts val="600"/>
              </a:spcBef>
              <a:spcAft>
                <a:spcPts val="600"/>
              </a:spcAft>
              <a:buClrTx/>
              <a:buFont typeface="Wingdings" pitchFamily="2" charset="2"/>
              <a:buChar char="q"/>
            </a:pPr>
            <a:r>
              <a:rPr lang="ru-RU" sz="2400" dirty="0" smtClean="0"/>
              <a:t> контроль </a:t>
            </a:r>
            <a:r>
              <a:rPr lang="ru-RU" sz="2400" dirty="0" smtClean="0"/>
              <a:t>за достоверностью, полнотой и соответствием нормативным требованиям составления и представления бюджетной отчетности главных администраторов бюджетных средств, квартального и годового отчетов об исполнении бюджета;</a:t>
            </a:r>
          </a:p>
          <a:p>
            <a:pPr marL="0">
              <a:spcBef>
                <a:spcPts val="600"/>
              </a:spcBef>
              <a:spcAft>
                <a:spcPts val="600"/>
              </a:spcAft>
              <a:buClrTx/>
              <a:buFont typeface="Wingdings" pitchFamily="2" charset="2"/>
              <a:buChar char="q"/>
            </a:pPr>
            <a:r>
              <a:rPr lang="ru-RU" sz="2400" dirty="0" smtClean="0"/>
              <a:t> контроль </a:t>
            </a:r>
            <a:r>
              <a:rPr lang="ru-RU" sz="2400" dirty="0" smtClean="0"/>
              <a:t>в других сферах, </a:t>
            </a:r>
            <a:r>
              <a:rPr lang="ru-RU" sz="2400" dirty="0" smtClean="0"/>
              <a:t>установленных Федеральным</a:t>
            </a:r>
            <a:r>
              <a:rPr lang="ru-RU" sz="2400" dirty="0" smtClean="0"/>
              <a:t> законом от </a:t>
            </a:r>
            <a:r>
              <a:rPr lang="ru-RU" sz="2400" dirty="0" smtClean="0">
                <a:latin typeface="Times New Roman" pitchFamily="18" charset="0"/>
                <a:cs typeface="Times New Roman" pitchFamily="18" charset="0"/>
              </a:rPr>
              <a:t>5</a:t>
            </a:r>
            <a:r>
              <a:rPr lang="ru-RU" sz="2400" dirty="0" smtClean="0"/>
              <a:t> апреля </a:t>
            </a:r>
            <a:r>
              <a:rPr lang="ru-RU" sz="2400" dirty="0" smtClean="0">
                <a:latin typeface="Times New Roman" pitchFamily="18" charset="0"/>
                <a:cs typeface="Times New Roman" pitchFamily="18" charset="0"/>
              </a:rPr>
              <a:t>2013</a:t>
            </a:r>
            <a:r>
              <a:rPr lang="ru-RU" sz="2400" dirty="0" smtClean="0"/>
              <a:t> года N </a:t>
            </a:r>
            <a:r>
              <a:rPr lang="ru-RU" sz="2400" dirty="0" smtClean="0">
                <a:latin typeface="Times New Roman" pitchFamily="18" charset="0"/>
                <a:cs typeface="Times New Roman" pitchFamily="18" charset="0"/>
              </a:rPr>
              <a:t>41</a:t>
            </a:r>
            <a:r>
              <a:rPr lang="ru-RU" sz="2400" dirty="0" smtClean="0"/>
              <a:t>-ФЗ "О Счетной палате Российской Федерации" и Федеральным законом от </a:t>
            </a:r>
            <a:r>
              <a:rPr lang="ru-RU" sz="2400" dirty="0" smtClean="0">
                <a:latin typeface="Times New Roman" pitchFamily="18" charset="0"/>
                <a:cs typeface="Times New Roman" pitchFamily="18" charset="0"/>
              </a:rPr>
              <a:t>7 </a:t>
            </a:r>
            <a:r>
              <a:rPr lang="ru-RU" sz="2400" dirty="0" smtClean="0"/>
              <a:t>февраля</a:t>
            </a:r>
            <a:r>
              <a:rPr lang="ru-RU" sz="2400" dirty="0" smtClean="0">
                <a:latin typeface="Times New Roman" pitchFamily="18" charset="0"/>
                <a:cs typeface="Times New Roman" pitchFamily="18" charset="0"/>
              </a:rPr>
              <a:t> 2011 </a:t>
            </a:r>
            <a:r>
              <a:rPr lang="ru-RU" sz="2400" dirty="0" smtClean="0"/>
              <a:t>года N </a:t>
            </a:r>
            <a:r>
              <a:rPr lang="ru-RU" sz="2400" dirty="0" smtClean="0">
                <a:latin typeface="Times New Roman" pitchFamily="18" charset="0"/>
                <a:cs typeface="Times New Roman" pitchFamily="18" charset="0"/>
              </a:rPr>
              <a:t>6</a:t>
            </a:r>
            <a:r>
              <a:rPr lang="ru-RU" sz="2400" dirty="0" smtClean="0"/>
              <a:t>-ФЗ "Об общих принципах организации и деятельности контрольно-счетных органов субъектов Российской Федерации и муниципальных </a:t>
            </a:r>
            <a:r>
              <a:rPr lang="ru-RU" sz="2400" dirty="0" smtClean="0"/>
              <a:t>образований»</a:t>
            </a:r>
            <a:endParaRPr lang="ru-RU" sz="2400" dirty="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228600"/>
            <a:ext cx="8991600" cy="6629400"/>
          </a:xfrm>
        </p:spPr>
        <p:txBody>
          <a:bodyPr>
            <a:noAutofit/>
          </a:bodyPr>
          <a:lstStyle/>
          <a:p>
            <a:pPr marL="0">
              <a:buNone/>
            </a:pPr>
            <a:r>
              <a:rPr lang="ru-RU" sz="2400" dirty="0" smtClean="0"/>
              <a:t>     При </a:t>
            </a:r>
            <a:r>
              <a:rPr lang="ru-RU" sz="2400" dirty="0" smtClean="0"/>
              <a:t>осуществлении полномочий по внешнему государственному (муниципальному) финансовому контролю органами внешнего государственного (муниципального) финансового контроля:</a:t>
            </a:r>
          </a:p>
          <a:p>
            <a:pPr marL="0">
              <a:buClrTx/>
              <a:buFont typeface="Wingdings" pitchFamily="2" charset="2"/>
              <a:buChar char="Ø"/>
            </a:pPr>
            <a:r>
              <a:rPr lang="ru-RU" sz="2400" dirty="0" smtClean="0"/>
              <a:t> проводятся </a:t>
            </a:r>
            <a:r>
              <a:rPr lang="ru-RU" sz="2400" dirty="0" smtClean="0"/>
              <a:t>проверки, ревизии, обследования;</a:t>
            </a:r>
          </a:p>
          <a:p>
            <a:pPr marL="0">
              <a:buClrTx/>
              <a:buFont typeface="Wingdings" pitchFamily="2" charset="2"/>
              <a:buChar char="Ø"/>
            </a:pPr>
            <a:r>
              <a:rPr lang="ru-RU" sz="2400" dirty="0" smtClean="0"/>
              <a:t> направляются </a:t>
            </a:r>
            <a:r>
              <a:rPr lang="ru-RU" sz="2400" dirty="0" smtClean="0"/>
              <a:t>объектам контроля акты, заключения, представления и (или) предписания;</a:t>
            </a:r>
          </a:p>
          <a:p>
            <a:pPr marL="0">
              <a:buClrTx/>
              <a:buFont typeface="Wingdings" pitchFamily="2" charset="2"/>
              <a:buChar char="Ø"/>
            </a:pPr>
            <a:r>
              <a:rPr lang="ru-RU" sz="2400" dirty="0" smtClean="0"/>
              <a:t> направляются </a:t>
            </a:r>
            <a:r>
              <a:rPr lang="ru-RU" sz="2400" dirty="0" smtClean="0"/>
              <a:t>органам и должностным лицам, уполномоченным в соответствии с </a:t>
            </a:r>
            <a:r>
              <a:rPr lang="ru-RU" sz="2400" dirty="0" smtClean="0"/>
              <a:t>Бюджетным </a:t>
            </a:r>
            <a:r>
              <a:rPr lang="ru-RU" sz="2400" dirty="0" smtClean="0"/>
              <a:t>Кодексом, иными актами бюджетного законодательства Российской Федерации принимать решения о применении предусмотренных </a:t>
            </a:r>
            <a:r>
              <a:rPr lang="ru-RU" sz="2400" dirty="0" smtClean="0"/>
              <a:t>БК РФ бюджетных </a:t>
            </a:r>
            <a:r>
              <a:rPr lang="ru-RU" sz="2400" dirty="0" smtClean="0"/>
              <a:t>мер принуждения, уведомления о применении бюджетных мер принуждения;</a:t>
            </a:r>
          </a:p>
          <a:p>
            <a:pPr marL="0">
              <a:buClrTx/>
              <a:buFont typeface="Wingdings" pitchFamily="2" charset="2"/>
              <a:buChar char="Ø"/>
            </a:pPr>
            <a:r>
              <a:rPr lang="ru-RU" sz="2400" dirty="0" smtClean="0"/>
              <a:t> осуществляется </a:t>
            </a:r>
            <a:r>
              <a:rPr lang="ru-RU" sz="2400" dirty="0" smtClean="0"/>
              <a:t>производство по делам об административных правонарушениях в порядке, установленном законодательством об административных </a:t>
            </a:r>
            <a:r>
              <a:rPr lang="ru-RU" sz="2400" dirty="0" smtClean="0"/>
              <a:t>правонарушениях</a:t>
            </a:r>
            <a:endParaRPr lang="ru-RU" sz="2400" dirty="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685800"/>
            <a:ext cx="8686800" cy="6172200"/>
          </a:xfrm>
        </p:spPr>
        <p:txBody>
          <a:bodyPr>
            <a:noAutofit/>
          </a:bodyPr>
          <a:lstStyle/>
          <a:p>
            <a:pPr marL="0">
              <a:spcBef>
                <a:spcPts val="0"/>
              </a:spcBef>
              <a:buNone/>
            </a:pPr>
            <a:r>
              <a:rPr lang="ru-RU" sz="3200" dirty="0" smtClean="0"/>
              <a:t>     Порядок </a:t>
            </a:r>
            <a:r>
              <a:rPr lang="ru-RU" sz="3200" dirty="0" smtClean="0"/>
              <a:t>осуществления полномочий органами внешнего государственного (муниципального) финансового контроля по внешнему государственному (муниципальному) финансовому контролю определяется соответственно федеральными законами, законами субъектов Российской Федерации, муниципальными правовыми актами представительных органов муниципальных </a:t>
            </a:r>
            <a:r>
              <a:rPr lang="ru-RU" sz="3200" dirty="0" smtClean="0"/>
              <a:t>образований</a:t>
            </a:r>
            <a:endParaRPr lang="ru-RU"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228600" y="228600"/>
          <a:ext cx="8763000" cy="662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4. Контроль за бюджетной отчетностью</a:t>
            </a:r>
            <a:endParaRPr lang="ru-RU" sz="1600" dirty="0"/>
          </a:p>
        </p:txBody>
      </p:sp>
      <p:sp>
        <p:nvSpPr>
          <p:cNvPr id="5" name="Содержимое 4"/>
          <p:cNvSpPr>
            <a:spLocks noGrp="1"/>
          </p:cNvSpPr>
          <p:nvPr>
            <p:ph idx="1"/>
          </p:nvPr>
        </p:nvSpPr>
        <p:spPr>
          <a:xfrm>
            <a:off x="304800" y="914400"/>
            <a:ext cx="8610600" cy="5715000"/>
          </a:xfrm>
        </p:spPr>
        <p:txBody>
          <a:bodyPr>
            <a:normAutofit/>
          </a:bodyPr>
          <a:lstStyle/>
          <a:p>
            <a:pPr marL="0">
              <a:lnSpc>
                <a:spcPct val="120000"/>
              </a:lnSpc>
              <a:buNone/>
            </a:pPr>
            <a:r>
              <a:rPr lang="ru-RU" sz="3200" dirty="0" smtClean="0"/>
              <a:t>     При </a:t>
            </a:r>
            <a:r>
              <a:rPr lang="ru-RU" sz="3200" dirty="0" smtClean="0"/>
              <a:t>осуществлении полномочий по внутреннему государственному (муниципальному) финансовому контролю Федеральным казначейством (финансовыми органами субъектов Российской Федерации или муниципальных образований) проводится санкционирование </a:t>
            </a:r>
            <a:r>
              <a:rPr lang="ru-RU" sz="3200" dirty="0" smtClean="0"/>
              <a:t>операций</a:t>
            </a:r>
            <a:endParaRPr lang="ru-RU" sz="3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228600" y="304800"/>
          <a:ext cx="8686800" cy="6553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457200"/>
            <a:ext cx="8610600" cy="6400800"/>
          </a:xfrm>
        </p:spPr>
        <p:txBody>
          <a:bodyPr>
            <a:normAutofit fontScale="77500" lnSpcReduction="20000"/>
          </a:bodyPr>
          <a:lstStyle/>
          <a:p>
            <a:pPr marL="0" algn="ctr">
              <a:lnSpc>
                <a:spcPct val="120000"/>
              </a:lnSpc>
              <a:spcBef>
                <a:spcPts val="0"/>
              </a:spcBef>
              <a:spcAft>
                <a:spcPts val="600"/>
              </a:spcAft>
              <a:buNone/>
            </a:pPr>
            <a:r>
              <a:rPr lang="ru-RU" sz="3100" b="1" dirty="0" smtClean="0"/>
              <a:t>При осуществлении полномочий по внутреннему государственному (муниципальному) финансовому контролю органами внутреннего государственного (муниципального) финансового контроля:</a:t>
            </a:r>
          </a:p>
          <a:p>
            <a:pPr marL="0">
              <a:lnSpc>
                <a:spcPct val="120000"/>
              </a:lnSpc>
              <a:spcBef>
                <a:spcPts val="0"/>
              </a:spcBef>
              <a:spcAft>
                <a:spcPts val="600"/>
              </a:spcAft>
              <a:buClrTx/>
              <a:buFont typeface="Wingdings" pitchFamily="2" charset="2"/>
              <a:buChar char="q"/>
            </a:pPr>
            <a:r>
              <a:rPr lang="ru-RU" sz="2800" dirty="0" smtClean="0"/>
              <a:t> проводятся </a:t>
            </a:r>
            <a:r>
              <a:rPr lang="ru-RU" sz="2800" dirty="0" smtClean="0"/>
              <a:t>проверки, ревизии и обследования;</a:t>
            </a:r>
          </a:p>
          <a:p>
            <a:pPr marL="0">
              <a:lnSpc>
                <a:spcPct val="120000"/>
              </a:lnSpc>
              <a:spcBef>
                <a:spcPts val="0"/>
              </a:spcBef>
              <a:spcAft>
                <a:spcPts val="600"/>
              </a:spcAft>
              <a:buClrTx/>
              <a:buFont typeface="Wingdings" pitchFamily="2" charset="2"/>
              <a:buChar char="q"/>
            </a:pPr>
            <a:r>
              <a:rPr lang="ru-RU" sz="2800" dirty="0" smtClean="0"/>
              <a:t> направляются </a:t>
            </a:r>
            <a:r>
              <a:rPr lang="ru-RU" sz="2800" dirty="0" smtClean="0"/>
              <a:t>объектам контроля акты, заключения, представления и (или) предписания;</a:t>
            </a:r>
          </a:p>
          <a:p>
            <a:pPr marL="0">
              <a:lnSpc>
                <a:spcPct val="120000"/>
              </a:lnSpc>
              <a:spcBef>
                <a:spcPts val="0"/>
              </a:spcBef>
              <a:spcAft>
                <a:spcPts val="600"/>
              </a:spcAft>
              <a:buClrTx/>
              <a:buFont typeface="Wingdings" pitchFamily="2" charset="2"/>
              <a:buChar char="q"/>
            </a:pPr>
            <a:r>
              <a:rPr lang="ru-RU" sz="2800" dirty="0" smtClean="0"/>
              <a:t> направляются </a:t>
            </a:r>
            <a:r>
              <a:rPr lang="ru-RU" sz="2800" dirty="0" smtClean="0"/>
              <a:t>органам и должностным лицам, уполномоченным в соответствии с </a:t>
            </a:r>
            <a:r>
              <a:rPr lang="ru-RU" sz="2800" dirty="0" smtClean="0"/>
              <a:t>Бюджетным </a:t>
            </a:r>
            <a:r>
              <a:rPr lang="ru-RU" sz="2800" dirty="0" smtClean="0"/>
              <a:t>Кодексом, иными актами бюджетного законодательства Российской Федерации принимать решения о применении предусмотренных </a:t>
            </a:r>
            <a:r>
              <a:rPr lang="ru-RU" sz="2800" dirty="0" smtClean="0"/>
              <a:t>БК  РФ </a:t>
            </a:r>
            <a:r>
              <a:rPr lang="ru-RU" sz="2800" dirty="0" smtClean="0"/>
              <a:t>бюджетных мер принуждения, уведомления о применении бюджетных мер принуждения;</a:t>
            </a:r>
          </a:p>
          <a:p>
            <a:pPr marL="0">
              <a:lnSpc>
                <a:spcPct val="120000"/>
              </a:lnSpc>
              <a:spcBef>
                <a:spcPts val="0"/>
              </a:spcBef>
              <a:spcAft>
                <a:spcPts val="600"/>
              </a:spcAft>
              <a:buClrTx/>
              <a:buFont typeface="Wingdings" pitchFamily="2" charset="2"/>
              <a:buChar char="q"/>
            </a:pPr>
            <a:r>
              <a:rPr lang="ru-RU" sz="2800" dirty="0" smtClean="0"/>
              <a:t> осуществляется </a:t>
            </a:r>
            <a:r>
              <a:rPr lang="ru-RU" sz="2800" dirty="0" smtClean="0"/>
              <a:t>производство по делам об административных правонарушениях в порядке, установленном законодательством об административных </a:t>
            </a:r>
            <a:r>
              <a:rPr lang="ru-RU" sz="2800" dirty="0" smtClean="0"/>
              <a:t>правонарушениях</a:t>
            </a:r>
            <a:endParaRPr lang="ru-RU" sz="2800" dirty="0"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4. Контроль за бюджетной отчетностью</a:t>
            </a:r>
            <a:endParaRPr lang="ru-RU" sz="1600" dirty="0"/>
          </a:p>
        </p:txBody>
      </p:sp>
      <p:sp>
        <p:nvSpPr>
          <p:cNvPr id="3" name="Содержимое 2"/>
          <p:cNvSpPr>
            <a:spLocks noGrp="1"/>
          </p:cNvSpPr>
          <p:nvPr>
            <p:ph idx="1"/>
          </p:nvPr>
        </p:nvSpPr>
        <p:spPr>
          <a:xfrm>
            <a:off x="228600" y="838200"/>
            <a:ext cx="8686800" cy="5791200"/>
          </a:xfrm>
        </p:spPr>
        <p:txBody>
          <a:bodyPr>
            <a:noAutofit/>
          </a:bodyPr>
          <a:lstStyle/>
          <a:p>
            <a:pPr marL="0">
              <a:spcBef>
                <a:spcPts val="600"/>
              </a:spcBef>
              <a:buNone/>
            </a:pPr>
            <a:r>
              <a:rPr lang="ru-RU" sz="3200" dirty="0" smtClean="0"/>
              <a:t>     В </a:t>
            </a:r>
            <a:r>
              <a:rPr lang="ru-RU" sz="3200" dirty="0" smtClean="0"/>
              <a:t>случаях установления нарушения бюджетного законодательства Российской Федерации и иных нормативных правовых актов, регулирующих бюджетные правоотношения, органами государственного (муниципального) финансового контроля составляются представления и (или) </a:t>
            </a:r>
            <a:r>
              <a:rPr lang="ru-RU" sz="3200" dirty="0" smtClean="0"/>
              <a:t>предписания</a:t>
            </a:r>
            <a:endParaRPr lang="ru-RU" sz="3000" dirty="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1"/>
          </p:nvPr>
        </p:nvSpPr>
        <p:spPr>
          <a:xfrm>
            <a:off x="457200" y="838200"/>
            <a:ext cx="8229600" cy="5486400"/>
          </a:xfrm>
        </p:spPr>
        <p:txBody>
          <a:bodyPr>
            <a:normAutofit fontScale="92500" lnSpcReduction="10000"/>
          </a:bodyPr>
          <a:lstStyle/>
          <a:p>
            <a:pPr marL="0">
              <a:buNone/>
            </a:pPr>
            <a:r>
              <a:rPr lang="ru-RU" sz="3200" b="1" i="1" dirty="0" smtClean="0"/>
              <a:t>     Представление</a:t>
            </a:r>
            <a:r>
              <a:rPr lang="ru-RU" sz="3200" dirty="0" smtClean="0"/>
              <a:t> - </a:t>
            </a:r>
            <a:r>
              <a:rPr lang="ru-RU" sz="3200" dirty="0" smtClean="0"/>
              <a:t>документ органа государственного (муниципального) финансового контроля, который должен содержать обязательную для рассмотрения в установленные в нем сроки или, если срок не указан, в течение </a:t>
            </a:r>
            <a:r>
              <a:rPr lang="ru-RU" sz="3200" dirty="0" smtClean="0">
                <a:latin typeface="Times New Roman" pitchFamily="18" charset="0"/>
                <a:cs typeface="Times New Roman" pitchFamily="18" charset="0"/>
              </a:rPr>
              <a:t>30</a:t>
            </a:r>
            <a:r>
              <a:rPr lang="ru-RU" sz="3200" dirty="0" smtClean="0"/>
              <a:t> дней со дня его получения информацию о выявленных нарушениях бюджетного законодательства Российской Федерации и иных нормативных правовых актов, регулирующих бюджетные правоотношения, и требования о принятии мер по их устранению, а также устранению причин и условий таких </a:t>
            </a:r>
            <a:r>
              <a:rPr lang="ru-RU" sz="3200" dirty="0" smtClean="0"/>
              <a:t>нарушений</a:t>
            </a:r>
            <a:endParaRPr lang="ru-RU" sz="3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4. Контроль за бюджетной отчетностью</a:t>
            </a:r>
            <a:endParaRPr lang="ru-RU" sz="1600" dirty="0">
              <a:solidFill>
                <a:schemeClr val="tx1"/>
              </a:solidFill>
            </a:endParaRPr>
          </a:p>
        </p:txBody>
      </p:sp>
      <p:sp>
        <p:nvSpPr>
          <p:cNvPr id="3" name="Содержимое 2"/>
          <p:cNvSpPr>
            <a:spLocks noGrp="1"/>
          </p:cNvSpPr>
          <p:nvPr>
            <p:ph idx="1"/>
          </p:nvPr>
        </p:nvSpPr>
        <p:spPr>
          <a:xfrm>
            <a:off x="304800" y="838200"/>
            <a:ext cx="8610600" cy="6019800"/>
          </a:xfrm>
        </p:spPr>
        <p:txBody>
          <a:bodyPr>
            <a:normAutofit fontScale="92500" lnSpcReduction="20000"/>
          </a:bodyPr>
          <a:lstStyle/>
          <a:p>
            <a:pPr marL="0">
              <a:lnSpc>
                <a:spcPct val="110000"/>
              </a:lnSpc>
              <a:spcBef>
                <a:spcPts val="0"/>
              </a:spcBef>
              <a:buNone/>
            </a:pPr>
            <a:r>
              <a:rPr lang="ru-RU" sz="3200" b="1" i="1" dirty="0" smtClean="0"/>
              <a:t>      Предписание</a:t>
            </a:r>
            <a:r>
              <a:rPr lang="ru-RU" sz="3200" dirty="0" smtClean="0"/>
              <a:t> - </a:t>
            </a:r>
            <a:r>
              <a:rPr lang="ru-RU" sz="3200" dirty="0" smtClean="0"/>
              <a:t>документ органа государственного (муниципального) финансового контроля, содержащий обязательные для исполнения в указанный в предписании срок требования об устранении нарушений бюджетного законодательства Российской Федерации и иных нормативных правовых актов, регулирующих бюджетные правоотношения, и (или) требования о возмещении причиненного такими нарушениями ущерба Российской Федерации, субъекту Российской Федерации, муниципальному </a:t>
            </a:r>
            <a:r>
              <a:rPr lang="ru-RU" sz="3200" dirty="0" smtClean="0"/>
              <a:t>образованию</a:t>
            </a:r>
            <a:endParaRPr lang="ru-RU" sz="3200" dirty="0">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152400" y="304800"/>
            <a:ext cx="8839200" cy="6553200"/>
          </a:xfrm>
        </p:spPr>
        <p:txBody>
          <a:bodyPr>
            <a:noAutofit/>
          </a:bodyPr>
          <a:lstStyle/>
          <a:p>
            <a:pPr marL="0">
              <a:spcBef>
                <a:spcPts val="0"/>
              </a:spcBef>
              <a:buNone/>
            </a:pPr>
            <a:r>
              <a:rPr lang="ru-RU" sz="2300" dirty="0" smtClean="0"/>
              <a:t>     Неисполнение </a:t>
            </a:r>
            <a:r>
              <a:rPr lang="ru-RU" sz="2300" dirty="0" smtClean="0"/>
              <a:t>предписаний органа государственного (муниципального) финансового контроля о возмещении причиненного нарушением бюджетного законодательства Российской Федерации и иных нормативных правовых актов, регулирующих бюджетные правоотношения, Российской Федерации, субъекту Российской Федерации, муниципальному образованию ущерба является основанием для обращения уполномоченного соответственно нормативным правовым актом Правительства Российской Федерации, нормативным правовым актом высшего исполнительного органа государственной власти субъекта Российской Федерации, муниципальным правовым актом местной администрации государственного (муниципального) органа в суд с исковыми заявлениями о возмещении ущерба, причиненного Российской Федерации, субъекту Российской Федерации, муниципальному образованию нарушением бюджетного законодательства Российской Федерации и иных нормативных правовых актов, регулирующих бюджетные </a:t>
            </a:r>
            <a:r>
              <a:rPr lang="ru-RU" sz="2300" dirty="0" smtClean="0"/>
              <a:t>правоотношения</a:t>
            </a:r>
            <a:endParaRPr lang="ru-RU" sz="23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lgn="ctr">
              <a:buNone/>
            </a:pPr>
            <a:r>
              <a:rPr lang="ru-RU" sz="4000" b="1" dirty="0" smtClean="0"/>
              <a:t>СПАСИБО ЗА ВНИМАНИЕ!</a:t>
            </a:r>
            <a:endParaRPr lang="ru-RU" sz="4000" b="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1593</TotalTime>
  <Words>2257</Words>
  <PresentationFormat>Экран (4:3)</PresentationFormat>
  <Paragraphs>113</Paragraphs>
  <Slides>40</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40</vt:i4>
      </vt:variant>
    </vt:vector>
  </HeadingPairs>
  <TitlesOfParts>
    <vt:vector size="41" baseType="lpstr">
      <vt:lpstr>Поток</vt:lpstr>
      <vt:lpstr>Организация исполнения бюджета</vt:lpstr>
      <vt:lpstr>Тема: Отчетность об исполнении федерального бюджета. Контроль за бюджетной отчетностью</vt:lpstr>
      <vt:lpstr>ВОПРОСЫ:</vt:lpstr>
      <vt:lpstr>1. Составление и представление бюджетной отчетности Российской Федерации</vt:lpstr>
      <vt:lpstr>1. Составление и представление бюджетной отчетности Российской Федерации</vt:lpstr>
      <vt:lpstr>1. Составление и представление бюджетной отчетности Российской Федерации</vt:lpstr>
      <vt:lpstr>1. Составление и представление бюджетной отчетности Российской Федерации</vt:lpstr>
      <vt:lpstr>1. Составление и представление бюджетной отчетности Российской Федерации</vt:lpstr>
      <vt:lpstr>Слайд 9</vt:lpstr>
      <vt:lpstr>Слайд 10</vt:lpstr>
      <vt:lpstr>Слайд 11</vt:lpstr>
      <vt:lpstr>2. Внешняя проверка годового отчета об исполнении федерального бюджета</vt:lpstr>
      <vt:lpstr>2. Внешняя проверка годового отчета об исполнении федерального бюджета</vt:lpstr>
      <vt:lpstr>2. Внешняя проверка годового отчета об исполнении федерального бюджета</vt:lpstr>
      <vt:lpstr>Слайд 15</vt:lpstr>
      <vt:lpstr>3. Рассмотрение и утверждение годового отчета об исполнении федерального бюджета Государственной Думой</vt:lpstr>
      <vt:lpstr>3. Рассмотрение и утверждение годового отчета об исполнении федерального бюджета Государственной Думой</vt:lpstr>
      <vt:lpstr>Слайд 18</vt:lpstr>
      <vt:lpstr>Слайд 19</vt:lpstr>
      <vt:lpstr>Слайд 20</vt:lpstr>
      <vt:lpstr>3. Рассмотрение и утверждение годового отчета об исполнении федерального бюджета Государственной Думой</vt:lpstr>
      <vt:lpstr>  3. Рассмотрение и утверждение годового отчета об исполнении федерального бюджета Государственной Думой</vt:lpstr>
      <vt:lpstr>3. Рассмотрение и утверждение годового отчета об исполнении федерального бюджета Государственной Думой</vt:lpstr>
      <vt:lpstr>Слайд 24</vt:lpstr>
      <vt:lpstr>Слайд 25</vt:lpstr>
      <vt:lpstr>Слайд 26</vt:lpstr>
      <vt:lpstr>Слайд 27</vt:lpstr>
      <vt:lpstr>4. Контроль за бюджетной отчетностью </vt:lpstr>
      <vt:lpstr>Слайд 29</vt:lpstr>
      <vt:lpstr>Слайд 30</vt:lpstr>
      <vt:lpstr>Слайд 31</vt:lpstr>
      <vt:lpstr>Слайд 32</vt:lpstr>
      <vt:lpstr>4. Контроль за бюджетной отчетностью</vt:lpstr>
      <vt:lpstr>Слайд 34</vt:lpstr>
      <vt:lpstr>Слайд 35</vt:lpstr>
      <vt:lpstr>4. Контроль за бюджетной отчетностью</vt:lpstr>
      <vt:lpstr>Слайд 37</vt:lpstr>
      <vt:lpstr>4. Контроль за бюджетной отчетностью</vt:lpstr>
      <vt:lpstr>Слайд 39</vt:lpstr>
      <vt:lpstr>Слайд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Теоретические основы финансового менеджмента</dc:title>
  <dc:creator>nout</dc:creator>
  <cp:lastModifiedBy>nout</cp:lastModifiedBy>
  <cp:revision>134</cp:revision>
  <dcterms:created xsi:type="dcterms:W3CDTF">2014-09-02T04:46:32Z</dcterms:created>
  <dcterms:modified xsi:type="dcterms:W3CDTF">2015-11-18T13:47:47Z</dcterms:modified>
</cp:coreProperties>
</file>