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3">
  <p:sldMasterIdLst>
    <p:sldMasterId id="2147483648" r:id="rId1"/>
  </p:sldMasterIdLst>
  <p:sldIdLst>
    <p:sldId id="256" r:id="rId2"/>
    <p:sldId id="518" r:id="rId3"/>
    <p:sldId id="553" r:id="rId4"/>
    <p:sldId id="581" r:id="rId5"/>
    <p:sldId id="582" r:id="rId6"/>
    <p:sldId id="583" r:id="rId7"/>
    <p:sldId id="584" r:id="rId8"/>
    <p:sldId id="580" r:id="rId9"/>
    <p:sldId id="566" r:id="rId10"/>
    <p:sldId id="567" r:id="rId11"/>
    <p:sldId id="554" r:id="rId12"/>
    <p:sldId id="555" r:id="rId13"/>
    <p:sldId id="556" r:id="rId14"/>
    <p:sldId id="586" r:id="rId15"/>
    <p:sldId id="585" r:id="rId16"/>
    <p:sldId id="587" r:id="rId17"/>
    <p:sldId id="568" r:id="rId18"/>
    <p:sldId id="573" r:id="rId19"/>
    <p:sldId id="574" r:id="rId20"/>
    <p:sldId id="575" r:id="rId21"/>
    <p:sldId id="578" r:id="rId22"/>
    <p:sldId id="576" r:id="rId23"/>
    <p:sldId id="579" r:id="rId24"/>
    <p:sldId id="577" r:id="rId25"/>
    <p:sldId id="589" r:id="rId26"/>
    <p:sldId id="590" r:id="rId27"/>
    <p:sldId id="591" r:id="rId28"/>
    <p:sldId id="592" r:id="rId29"/>
    <p:sldId id="569" r:id="rId30"/>
    <p:sldId id="599" r:id="rId31"/>
    <p:sldId id="600" r:id="rId32"/>
    <p:sldId id="570" r:id="rId33"/>
    <p:sldId id="571" r:id="rId34"/>
    <p:sldId id="601" r:id="rId35"/>
    <p:sldId id="602" r:id="rId36"/>
    <p:sldId id="603" r:id="rId37"/>
    <p:sldId id="604" r:id="rId38"/>
    <p:sldId id="605" r:id="rId39"/>
    <p:sldId id="606" r:id="rId40"/>
    <p:sldId id="557" r:id="rId41"/>
    <p:sldId id="558" r:id="rId42"/>
    <p:sldId id="572" r:id="rId43"/>
    <p:sldId id="559" r:id="rId44"/>
    <p:sldId id="560" r:id="rId45"/>
    <p:sldId id="561" r:id="rId46"/>
    <p:sldId id="562" r:id="rId47"/>
    <p:sldId id="563" r:id="rId48"/>
    <p:sldId id="593" r:id="rId49"/>
    <p:sldId id="594" r:id="rId50"/>
    <p:sldId id="595"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9" d="100"/>
          <a:sy n="89" d="100"/>
        </p:scale>
        <p:origin x="-126" y="-17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1050;&#1085;&#1080;&#1075;&#1072;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80" b="1" i="0" u="none" strike="noStrike" kern="1200" spc="0" baseline="0">
                <a:solidFill>
                  <a:schemeClr val="tx1"/>
                </a:solidFill>
                <a:latin typeface="+mn-lt"/>
                <a:ea typeface="+mn-ea"/>
                <a:cs typeface="+mn-cs"/>
              </a:defRPr>
            </a:pPr>
            <a:r>
              <a:rPr lang="ru-RU" dirty="0"/>
              <a:t>Размер дефицита, </a:t>
            </a:r>
            <a:r>
              <a:rPr lang="ru-RU" dirty="0" smtClean="0"/>
              <a:t>профицита федерального</a:t>
            </a:r>
            <a:r>
              <a:rPr lang="ru-RU" baseline="0" dirty="0" smtClean="0"/>
              <a:t> бюджета</a:t>
            </a:r>
            <a:r>
              <a:rPr lang="ru-RU" dirty="0" smtClean="0"/>
              <a:t>, </a:t>
            </a:r>
            <a:r>
              <a:rPr lang="ru-RU" dirty="0"/>
              <a:t>млрд. руб.</a:t>
            </a:r>
          </a:p>
        </c:rich>
      </c:tx>
      <c:layout>
        <c:manualLayout>
          <c:xMode val="edge"/>
          <c:yMode val="edge"/>
          <c:x val="0.16115303113404195"/>
          <c:y val="1.4223561535009747E-2"/>
        </c:manualLayout>
      </c:layout>
      <c:overlay val="0"/>
      <c:spPr>
        <a:noFill/>
        <a:ln>
          <a:noFill/>
        </a:ln>
        <a:effectLst/>
      </c:spPr>
    </c:title>
    <c:autoTitleDeleted val="0"/>
    <c:plotArea>
      <c:layout/>
      <c:barChart>
        <c:barDir val="col"/>
        <c:grouping val="clustered"/>
        <c:varyColors val="0"/>
        <c:ser>
          <c:idx val="0"/>
          <c:order val="0"/>
          <c:tx>
            <c:strRef>
              <c:f>Лист1!$K$65</c:f>
              <c:strCache>
                <c:ptCount val="1"/>
                <c:pt idx="0">
                  <c:v>Размер дефицита, профицита, млрд. руб.</c:v>
                </c:pt>
              </c:strCache>
            </c:strRef>
          </c:tx>
          <c:spPr>
            <a:solidFill>
              <a:schemeClr val="accent1"/>
            </a:solidFill>
            <a:ln>
              <a:noFill/>
            </a:ln>
            <a:effectLst/>
          </c:spPr>
          <c:invertIfNegative val="0"/>
          <c:dLbls>
            <c:dLbl>
              <c:idx val="7"/>
              <c:layout>
                <c:manualLayout>
                  <c:x val="0"/>
                  <c:y val="0.13266996031740513"/>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0" sourceLinked="0"/>
            <c:spPr>
              <a:noFill/>
              <a:ln>
                <a:noFill/>
              </a:ln>
              <a:effectLst/>
            </c:spPr>
            <c:txPr>
              <a:bodyPr rot="0" spcFirstLastPara="1" vertOverflow="ellipsis" vert="horz" wrap="square" anchor="ctr" anchorCtr="1"/>
              <a:lstStyle/>
              <a:p>
                <a:pPr>
                  <a:defRPr sz="2400" b="1" i="0" u="none" strike="noStrike" kern="1200" baseline="0">
                    <a:solidFill>
                      <a:schemeClr val="tx1"/>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Лист1!$J$66:$J$73</c:f>
              <c:strCache>
                <c:ptCount val="8"/>
                <c:pt idx="0">
                  <c:v>2005 год</c:v>
                </c:pt>
                <c:pt idx="1">
                  <c:v>2006 год</c:v>
                </c:pt>
                <c:pt idx="2">
                  <c:v>2007 год</c:v>
                </c:pt>
                <c:pt idx="3">
                  <c:v>2008 год</c:v>
                </c:pt>
                <c:pt idx="4">
                  <c:v>2009 год</c:v>
                </c:pt>
                <c:pt idx="5">
                  <c:v>2010 год</c:v>
                </c:pt>
                <c:pt idx="6">
                  <c:v>2011 год</c:v>
                </c:pt>
                <c:pt idx="7">
                  <c:v>2012 год</c:v>
                </c:pt>
              </c:strCache>
            </c:strRef>
          </c:cat>
          <c:val>
            <c:numRef>
              <c:f>Лист1!$K$66:$K$73</c:f>
              <c:numCache>
                <c:formatCode>_(* #,##0.00_);_(* \(#,##0.00\);_(* "-"??_);_(@_)</c:formatCode>
                <c:ptCount val="8"/>
                <c:pt idx="0">
                  <c:v>1612.88</c:v>
                </c:pt>
                <c:pt idx="1">
                  <c:v>1994.09</c:v>
                </c:pt>
                <c:pt idx="2">
                  <c:v>1794.56</c:v>
                </c:pt>
                <c:pt idx="3">
                  <c:v>1705.05</c:v>
                </c:pt>
                <c:pt idx="4">
                  <c:v>-2322.31</c:v>
                </c:pt>
                <c:pt idx="5">
                  <c:v>-1812.04</c:v>
                </c:pt>
                <c:pt idx="6">
                  <c:v>442.04</c:v>
                </c:pt>
                <c:pt idx="7">
                  <c:v>-39.450000000000003</c:v>
                </c:pt>
              </c:numCache>
            </c:numRef>
          </c:val>
        </c:ser>
        <c:dLbls>
          <c:showLegendKey val="0"/>
          <c:showVal val="0"/>
          <c:showCatName val="0"/>
          <c:showSerName val="0"/>
          <c:showPercent val="0"/>
          <c:showBubbleSize val="0"/>
        </c:dLbls>
        <c:gapWidth val="219"/>
        <c:overlap val="-27"/>
        <c:axId val="142353152"/>
        <c:axId val="142355072"/>
      </c:barChart>
      <c:catAx>
        <c:axId val="142353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1" i="0" u="none" strike="noStrike" kern="1200" baseline="0">
                <a:solidFill>
                  <a:schemeClr val="tx1"/>
                </a:solidFill>
                <a:latin typeface="+mn-lt"/>
                <a:ea typeface="+mn-ea"/>
                <a:cs typeface="+mn-cs"/>
              </a:defRPr>
            </a:pPr>
            <a:endParaRPr lang="ru-RU"/>
          </a:p>
        </c:txPr>
        <c:crossAx val="142355072"/>
        <c:crosses val="autoZero"/>
        <c:auto val="1"/>
        <c:lblAlgn val="ctr"/>
        <c:lblOffset val="100"/>
        <c:noMultiLvlLbl val="0"/>
      </c:catAx>
      <c:valAx>
        <c:axId val="142355072"/>
        <c:scaling>
          <c:orientation val="minMax"/>
        </c:scaling>
        <c:delete val="0"/>
        <c:axPos val="l"/>
        <c:majorGridlines>
          <c:spPr>
            <a:ln w="9525" cap="flat" cmpd="sng" algn="ctr">
              <a:solidFill>
                <a:schemeClr val="tx1">
                  <a:lumMod val="15000"/>
                  <a:lumOff val="85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2400" b="1" i="0" u="none" strike="noStrike" kern="1200" baseline="0">
                <a:solidFill>
                  <a:schemeClr val="tx1"/>
                </a:solidFill>
                <a:latin typeface="+mn-lt"/>
                <a:ea typeface="+mn-ea"/>
                <a:cs typeface="+mn-cs"/>
              </a:defRPr>
            </a:pPr>
            <a:endParaRPr lang="ru-RU"/>
          </a:p>
        </c:txPr>
        <c:crossAx val="142353152"/>
        <c:crosses val="autoZero"/>
        <c:crossBetween val="between"/>
      </c:valAx>
      <c:spPr>
        <a:noFill/>
        <a:ln>
          <a:noFill/>
        </a:ln>
        <a:effectLst/>
      </c:spPr>
    </c:plotArea>
    <c:plotVisOnly val="1"/>
    <c:dispBlanksAs val="gap"/>
    <c:showDLblsOverMax val="0"/>
  </c:chart>
  <c:spPr>
    <a:noFill/>
    <a:ln>
      <a:noFill/>
    </a:ln>
    <a:effectLst/>
  </c:spPr>
  <c:txPr>
    <a:bodyPr/>
    <a:lstStyle/>
    <a:p>
      <a:pPr>
        <a:defRPr sz="2400" b="1">
          <a:solidFill>
            <a:schemeClr val="tx1"/>
          </a:solidFill>
        </a:defRPr>
      </a:pPr>
      <a:endParaRPr lang="ru-RU"/>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5/8/2014</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5/8/2014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ru-RU" smtClean="0"/>
              <a:t>Образец заголовка</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5/8/2014</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ru.wikipedia.org/w/index.php?title=%D0%91%D1%8E%D0%B4%D0%B6%D0%B5%D1%82%D0%BD%D0%B0%D1%8F_%D1%81%D0%B8%D1%81%D1%82%D0%B5%D0%BC%D0%B0&amp;action=edit&amp;redlink=1" TargetMode="External"/><Relationship Id="rId7" Type="http://schemas.openxmlformats.org/officeDocument/2006/relationships/hyperlink" Target="http://ru.wikipedia.org/w/index.php?title=%D0%A0%D0%B0%D1%81%D1%85%D0%BE%D0%B4%D1%8B_%D0%B1%D1%8E%D0%B4%D0%B6%D0%B5%D1%82%D0%B0&amp;action=edit&amp;redlink=1" TargetMode="External"/><Relationship Id="rId2" Type="http://schemas.openxmlformats.org/officeDocument/2006/relationships/hyperlink" Target="http://ru.wikipedia.org/wiki/%D0%91%D1%8E%D0%B4%D0%B6%D0%B5%D1%82" TargetMode="External"/><Relationship Id="rId1" Type="http://schemas.openxmlformats.org/officeDocument/2006/relationships/slideLayout" Target="../slideLayouts/slideLayout2.xml"/><Relationship Id="rId6" Type="http://schemas.openxmlformats.org/officeDocument/2006/relationships/hyperlink" Target="http://ru.wikipedia.org/w/index.php?title=%D0%94%D0%BE%D1%85%D0%BE%D0%B4%D1%8B_%D0%B1%D1%8E%D0%B4%D0%B6%D0%B5%D1%82%D0%B0&amp;action=edit&amp;redlink=1" TargetMode="External"/><Relationship Id="rId5" Type="http://schemas.openxmlformats.org/officeDocument/2006/relationships/hyperlink" Target="http://ru.wikipedia.org/wiki/%D0%AD%D0%BA%D0%BE%D0%BD%D0%BE%D0%BC%D0%B8%D1%87%D0%B5%D1%81%D0%BA%D0%BE%D0%B5_%D1%80%D0%B0%D0%B2%D0%BD%D0%BE%D0%B2%D0%B5%D1%81%D0%B8%D0%B5" TargetMode="External"/><Relationship Id="rId4" Type="http://schemas.openxmlformats.org/officeDocument/2006/relationships/hyperlink" Target="http://ru.wikipedia.org/wiki/%D0%93%D0%BE%D1%81%D1%83%D0%B4%D0%B0%D1%80%D1%81%D1%82%D0%B2%D0%BE"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ru.wikipedia.org/wiki/%D0%AD%D0%BA%D0%BE%D0%BD%D0%BE%D0%BC%D0%B8%D0%BA%D0%B0" TargetMode="External"/><Relationship Id="rId7" Type="http://schemas.openxmlformats.org/officeDocument/2006/relationships/hyperlink" Target="http://ru.wikipedia.org/wiki/%D0%A4%D0%B8%D0%BD%D0%B0%D0%BD%D1%81%D0%B8%D1%80%D0%BE%D0%B2%D0%B0%D0%BD%D0%B8%D0%B5" TargetMode="External"/><Relationship Id="rId2" Type="http://schemas.openxmlformats.org/officeDocument/2006/relationships/hyperlink" Target="http://ru.wikipedia.org/wiki/%D0%AD%D0%BA%D0%BE%D0%BD%D0%BE%D0%BC%D0%B8%D1%87%D0%B5%D1%81%D0%BA%D0%B0%D1%8F_%D1%8D%D1%84%D1%84%D0%B5%D0%BA%D1%82%D0%B8%D0%B2%D0%BD%D0%BE%D1%81%D1%82%D1%8C" TargetMode="External"/><Relationship Id="rId1" Type="http://schemas.openxmlformats.org/officeDocument/2006/relationships/slideLayout" Target="../slideLayouts/slideLayout2.xml"/><Relationship Id="rId6" Type="http://schemas.openxmlformats.org/officeDocument/2006/relationships/hyperlink" Target="http://ru.wikipedia.org/wiki/%D0%9D%D0%B0%D1%80%D0%BE%D0%B4%D0%BD%D0%BE%D0%B5_%D1%85%D0%BE%D0%B7%D1%8F%D0%B9%D1%81%D1%82%D0%B2%D0%BE" TargetMode="External"/><Relationship Id="rId5" Type="http://schemas.openxmlformats.org/officeDocument/2006/relationships/hyperlink" Target="http://ru.wikipedia.org/wiki/%D0%93%D0%BE%D1%81%D1%83%D0%B4%D0%B0%D1%80%D1%81%D1%82%D0%B2%D0%B5%D0%BD%D0%BD%D1%8B%D0%B9_%D0%B7%D0%B0%D0%BA%D0%B0%D0%B7" TargetMode="External"/><Relationship Id="rId4" Type="http://schemas.openxmlformats.org/officeDocument/2006/relationships/hyperlink" Target="http://ru.wikipedia.org/wiki/%D0%91%D1%8E%D0%B4%D0%B6%D0%B5%D1%82%D0%BD%D0%BE%D0%B5_%D1%83%D1%87%D1%80%D0%B5%D0%B6%D0%B4%D0%B5%D0%BD%D0%B8%D0%B5"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ru.wikipedia.org/wiki/%D0%A4%D0%B8%D0%BD%D0%B0%D0%BD%D1%81%D0%BE%D0%B2%D1%8B%D0%B9_%D0%B3%D0%BE%D0%B4" TargetMode="External"/><Relationship Id="rId2" Type="http://schemas.openxmlformats.org/officeDocument/2006/relationships/hyperlink" Target="http://ru.wikipedia.org/wiki/%D0%9C%D0%B5%D1%81%D1%82%D0%BD%D1%8B%D0%B9_%D0%B1%D1%8E%D0%B4%D0%B6%D0%B5%D1%82" TargetMode="External"/><Relationship Id="rId1" Type="http://schemas.openxmlformats.org/officeDocument/2006/relationships/slideLayout" Target="../slideLayouts/slideLayout2.xml"/><Relationship Id="rId6" Type="http://schemas.openxmlformats.org/officeDocument/2006/relationships/hyperlink" Target="http://ru.wikipedia.org/wiki/%D0%A3%D0%BF%D1%80%D0%B0%D0%B2%D0%BB%D0%B5%D0%BD%D0%B8%D0%B5" TargetMode="External"/><Relationship Id="rId5" Type="http://schemas.openxmlformats.org/officeDocument/2006/relationships/hyperlink" Target="http://ru.wikipedia.org/wiki/%D0%9A%D0%BE%D0%BB%D0%B5%D0%B1%D0%B0%D0%BD%D0%B8%D1%8F" TargetMode="External"/><Relationship Id="rId4" Type="http://schemas.openxmlformats.org/officeDocument/2006/relationships/hyperlink" Target="http://ru.wikipedia.org/wiki/%D0%AD%D0%BA%D0%BE%D0%BD%D0%BE%D0%BC%D0%B8%D1%87%D0%B5%D1%81%D0%BA%D0%B8%D0%B9_%D0%BA%D1%80%D0%B8%D0%B7%D0%B8%D1%81"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ru.wikipedia.org/wiki/%D0%A4%D0%B8%D1%81%D0%BA%D0%B0%D0%BB%D1%8C%D0%BD%D0%B0%D1%8F_%D0%BF%D0%BE%D0%BB%D0%B8%D1%82%D0%B8%D0%BA%D0%B0" TargetMode="External"/><Relationship Id="rId3" Type="http://schemas.openxmlformats.org/officeDocument/2006/relationships/hyperlink" Target="http://ru.wikipedia.org/wiki/%D0%9D%D0%B0%D0%BB%D0%BE%D0%B3" TargetMode="External"/><Relationship Id="rId7" Type="http://schemas.openxmlformats.org/officeDocument/2006/relationships/hyperlink" Target="http://ru.wikipedia.org/wiki/%D0%97%D0%B0%D0%BA%D0%BE%D0%BD%D0%BE%D0%B4%D0%B0%D1%82%D0%B5%D0%BB%D1%8C%D1%81%D1%82%D0%B2%D0%BE" TargetMode="External"/><Relationship Id="rId2" Type="http://schemas.openxmlformats.org/officeDocument/2006/relationships/hyperlink" Target="http://ru.wikipedia.org/wiki/%D0%93%D0%BE%D1%81%D1%83%D0%B4%D0%B0%D1%80%D1%81%D1%82%D0%B2%D0%B5%D0%BD%D0%BD%D1%8B%D0%B9_%D0%B4%D0%BE%D0%BB%D0%B3" TargetMode="External"/><Relationship Id="rId1" Type="http://schemas.openxmlformats.org/officeDocument/2006/relationships/slideLayout" Target="../slideLayouts/slideLayout2.xml"/><Relationship Id="rId6" Type="http://schemas.openxmlformats.org/officeDocument/2006/relationships/hyperlink" Target="http://ru.wikipedia.org/wiki/%D0%92%D0%B0%D0%BB%D0%BE%D0%B2%D0%BE%D0%B9_%D0%B2%D0%BD%D1%83%D1%82%D1%80%D0%B5%D0%BD%D0%BD%D0%B8%D0%B9_%D0%BF%D1%80%D0%BE%D0%B4%D1%83%D0%BA%D1%82" TargetMode="External"/><Relationship Id="rId5" Type="http://schemas.openxmlformats.org/officeDocument/2006/relationships/hyperlink" Target="http://ru.wikipedia.org/wiki/%D0%91%D0%B5%D0%B7%D1%80%D0%B0%D0%B1%D0%BE%D1%82%D0%B8%D1%86%D0%B0" TargetMode="External"/><Relationship Id="rId4" Type="http://schemas.openxmlformats.org/officeDocument/2006/relationships/hyperlink" Target="http://ru.wikipedia.org/wiki/%D0%A1%D0%B0%D0%BB%D1%8C%D0%B4%D0%BE"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ru.wikipedia.org/wiki/%D0%9F%D1%80%D0%BE%D1%86%D0%B5%D0%BD%D1%82%D0%BD%D0%B0%D1%8F_%D1%81%D1%82%D0%B0%D0%B2%D0%BA%D0%B0" TargetMode="External"/><Relationship Id="rId3" Type="http://schemas.openxmlformats.org/officeDocument/2006/relationships/hyperlink" Target="http://ru.wikipedia.org/wiki/%D0%94%D0%B5%D0%BD%D1%8C%D0%B3%D0%B8" TargetMode="External"/><Relationship Id="rId7" Type="http://schemas.openxmlformats.org/officeDocument/2006/relationships/hyperlink" Target="http://ru.wikipedia.org/wiki/%D0%93%D0%B8%D0%BF%D0%B5%D1%80%D0%B8%D0%BD%D1%84%D0%BB%D1%8F%D1%86%D0%B8%D1%8F" TargetMode="External"/><Relationship Id="rId2" Type="http://schemas.openxmlformats.org/officeDocument/2006/relationships/hyperlink" Target="http://ru.wikipedia.org/wiki/%D0%AD%D0%BC%D0%B8%D1%81%D1%81%D0%B8%D1%8F_%D0%B4%D0%B5%D0%BD%D0%B5%D0%B3" TargetMode="External"/><Relationship Id="rId1" Type="http://schemas.openxmlformats.org/officeDocument/2006/relationships/slideLayout" Target="../slideLayouts/slideLayout2.xml"/><Relationship Id="rId6" Type="http://schemas.openxmlformats.org/officeDocument/2006/relationships/hyperlink" Target="http://ru.wikipedia.org/wiki/%D0%9E%D1%82%D1%80%D0%B8%D1%86%D0%B0%D1%82%D0%B5%D0%BB%D1%8C%D0%BD%D0%BE%D0%B5_%D1%87%D0%B8%D1%81%D0%BB%D0%BE" TargetMode="External"/><Relationship Id="rId11" Type="http://schemas.openxmlformats.org/officeDocument/2006/relationships/hyperlink" Target="http://ru.wikipedia.org/wiki/%D0%9D%D0%B0%D0%BB%D0%BE%D0%B3%D0%BE%D0%B2%D0%B0%D1%8F_%D0%B1%D0%B0%D0%B7%D0%B0" TargetMode="External"/><Relationship Id="rId5" Type="http://schemas.openxmlformats.org/officeDocument/2006/relationships/hyperlink" Target="http://ru.wikipedia.org/wiki/%D0%93%D0%BE%D1%81%D1%83%D0%B4%D0%B0%D1%80%D1%81%D1%82%D0%B2%D0%B5%D0%BD%D0%BD%D1%8B%D0%B5_%D1%86%D0%B5%D0%BD%D0%BD%D1%8B%D0%B5_%D0%B1%D1%83%D0%BC%D0%B0%D0%B3%D0%B8" TargetMode="External"/><Relationship Id="rId10" Type="http://schemas.openxmlformats.org/officeDocument/2006/relationships/hyperlink" Target="http://ru.wikipedia.org/wiki/%D0%A2%D0%B5%D0%BD%D0%B5%D0%B2%D0%B0%D1%8F_%D1%8D%D0%BA%D0%BE%D0%BD%D0%BE%D0%BC%D0%B8%D0%BA%D0%B0" TargetMode="External"/><Relationship Id="rId4" Type="http://schemas.openxmlformats.org/officeDocument/2006/relationships/hyperlink" Target="http://ru.wikipedia.org/wiki/%D0%98%D0%BD%D1%84%D0%BB%D1%8F%D1%86%D0%B8%D1%8F" TargetMode="External"/><Relationship Id="rId9" Type="http://schemas.openxmlformats.org/officeDocument/2006/relationships/hyperlink" Target="http://ru.wikipedia.org/wiki/%D0%9D%D0%B0%D0%BB%D0%BE%D0%B3" TargetMode="External"/></Relationships>
</file>

<file path=ppt/slides/_rels/slide8.xml.rels><?xml version="1.0" encoding="UTF-8" standalone="yes"?>
<Relationships xmlns="http://schemas.openxmlformats.org/package/2006/relationships"><Relationship Id="rId2" Type="http://schemas.openxmlformats.org/officeDocument/2006/relationships/hyperlink" Target="http://www.consultant.ru/document/cons_doc_LAW_93375/?dst=100002"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www.consultant.ru/document/cons_doc_LAW_151543"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66974" y="1469417"/>
            <a:ext cx="10919012" cy="2421464"/>
          </a:xfrm>
        </p:spPr>
        <p:txBody>
          <a:bodyPr>
            <a:noAutofit/>
          </a:bodyPr>
          <a:lstStyle/>
          <a:p>
            <a:pPr algn="ctr"/>
            <a:r>
              <a:rPr lang="ru-RU" sz="7200" b="1" dirty="0" smtClean="0">
                <a:solidFill>
                  <a:srgbClr val="FFFF00"/>
                </a:solidFill>
              </a:rPr>
              <a:t>Государственные и муниципальные финансы</a:t>
            </a:r>
            <a:endParaRPr lang="ru-RU" sz="7200" b="1" dirty="0">
              <a:solidFill>
                <a:srgbClr val="FFFF00"/>
              </a:solidFill>
            </a:endParaRPr>
          </a:p>
        </p:txBody>
      </p:sp>
      <p:sp>
        <p:nvSpPr>
          <p:cNvPr id="3" name="Подзаголовок 2"/>
          <p:cNvSpPr>
            <a:spLocks noGrp="1"/>
          </p:cNvSpPr>
          <p:nvPr>
            <p:ph type="subTitle" idx="1"/>
          </p:nvPr>
        </p:nvSpPr>
        <p:spPr>
          <a:xfrm>
            <a:off x="2789815" y="4245884"/>
            <a:ext cx="7197726" cy="1405467"/>
          </a:xfrm>
        </p:spPr>
        <p:txBody>
          <a:bodyPr>
            <a:noAutofit/>
          </a:bodyPr>
          <a:lstStyle/>
          <a:p>
            <a:pPr algn="ctr"/>
            <a:r>
              <a:rPr lang="ru-RU" sz="2800" b="1" dirty="0" smtClean="0"/>
              <a:t>Доцент кафедры Финансов и налогов,</a:t>
            </a:r>
          </a:p>
          <a:p>
            <a:pPr algn="ctr"/>
            <a:r>
              <a:rPr lang="ru-RU" sz="2800" b="1" dirty="0" smtClean="0"/>
              <a:t>канд. Экон. наук</a:t>
            </a:r>
          </a:p>
          <a:p>
            <a:pPr algn="ctr"/>
            <a:r>
              <a:rPr lang="ru-RU" sz="3600" b="1" dirty="0" smtClean="0"/>
              <a:t>Бедрачук илья александрович</a:t>
            </a:r>
            <a:endParaRPr lang="ru-RU" sz="3600" b="1" dirty="0"/>
          </a:p>
        </p:txBody>
      </p:sp>
    </p:spTree>
    <p:extLst>
      <p:ext uri="{BB962C8B-B14F-4D97-AF65-F5344CB8AC3E}">
        <p14:creationId xmlns:p14="http://schemas.microsoft.com/office/powerpoint/2010/main" val="37258458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397" y="613184"/>
            <a:ext cx="11198712" cy="3724096"/>
          </a:xfrm>
          <a:prstGeom prst="rect">
            <a:avLst/>
          </a:prstGeom>
          <a:noFill/>
        </p:spPr>
        <p:txBody>
          <a:bodyPr wrap="square" rtlCol="0">
            <a:spAutoFit/>
          </a:bodyPr>
          <a:lstStyle/>
          <a:p>
            <a:pPr algn="ctr"/>
            <a:endParaRPr lang="ru-RU" sz="4400" b="1" u="sng" dirty="0"/>
          </a:p>
          <a:p>
            <a:pPr marL="0" lvl="8" algn="ctr"/>
            <a:r>
              <a:rPr lang="ru-RU" sz="4800" b="1" dirty="0" smtClean="0"/>
              <a:t>Лекция 12</a:t>
            </a:r>
          </a:p>
          <a:p>
            <a:pPr marL="0" lvl="8" algn="ctr"/>
            <a:endParaRPr lang="ru-RU" sz="4800" b="1" dirty="0" smtClean="0"/>
          </a:p>
          <a:p>
            <a:pPr marL="0" lvl="8" algn="ctr"/>
            <a:r>
              <a:rPr lang="ru-RU" sz="4800" b="1" dirty="0" smtClean="0"/>
              <a:t>Дефицит бюджета и государственный кредит</a:t>
            </a:r>
            <a:endParaRPr lang="ru-RU" sz="4800" b="1" dirty="0"/>
          </a:p>
        </p:txBody>
      </p:sp>
    </p:spTree>
    <p:extLst>
      <p:ext uri="{BB962C8B-B14F-4D97-AF65-F5344CB8AC3E}">
        <p14:creationId xmlns:p14="http://schemas.microsoft.com/office/powerpoint/2010/main" val="28738581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05609" y="365760"/>
            <a:ext cx="10972800" cy="6001643"/>
          </a:xfrm>
          <a:prstGeom prst="rect">
            <a:avLst/>
          </a:prstGeom>
        </p:spPr>
        <p:txBody>
          <a:bodyPr wrap="square">
            <a:spAutoFit/>
          </a:bodyPr>
          <a:lstStyle/>
          <a:p>
            <a:r>
              <a:rPr lang="ru-RU" sz="2400" b="1" dirty="0"/>
              <a:t>В идеале </a:t>
            </a:r>
            <a:r>
              <a:rPr lang="ru-RU" sz="2400" b="1" dirty="0">
                <a:hlinkClick r:id="rId2" tooltip="Бюджет"/>
              </a:rPr>
              <a:t>бюджет</a:t>
            </a:r>
            <a:r>
              <a:rPr lang="ru-RU" sz="2400" b="1" dirty="0"/>
              <a:t> любого уровня </a:t>
            </a:r>
            <a:r>
              <a:rPr lang="ru-RU" sz="2400" b="1" dirty="0">
                <a:hlinkClick r:id="rId3" tooltip="Бюджетная система (страница отсутствует)"/>
              </a:rPr>
              <a:t>бюджетной системы</a:t>
            </a:r>
            <a:r>
              <a:rPr lang="ru-RU" sz="2400" b="1" dirty="0"/>
              <a:t> </a:t>
            </a:r>
            <a:r>
              <a:rPr lang="ru-RU" sz="2400" b="1" dirty="0">
                <a:hlinkClick r:id="rId4" tooltip="Государство"/>
              </a:rPr>
              <a:t>государства</a:t>
            </a:r>
            <a:r>
              <a:rPr lang="ru-RU" sz="2400" b="1" dirty="0"/>
              <a:t> должен быть </a:t>
            </a:r>
            <a:r>
              <a:rPr lang="ru-RU" sz="2400" b="1" dirty="0">
                <a:hlinkClick r:id="rId5" tooltip="Экономическое равновесие"/>
              </a:rPr>
              <a:t>сбалансирован</a:t>
            </a:r>
            <a:r>
              <a:rPr lang="ru-RU" sz="2400" b="1" dirty="0"/>
              <a:t>. Однако в силу действия различных факторов (экономических, политических, природных и др.) часто возникает ситуация, когда </a:t>
            </a:r>
            <a:r>
              <a:rPr lang="ru-RU" sz="2400" b="1" dirty="0">
                <a:hlinkClick r:id="rId6" tooltip="Доходы бюджета (страница отсутствует)"/>
              </a:rPr>
              <a:t>доходы бюджета</a:t>
            </a:r>
            <a:r>
              <a:rPr lang="ru-RU" sz="2400" b="1" dirty="0"/>
              <a:t> (налоговые и неналоговые) не покрывают все необходимые для соответствующего уровня бюджетной системы </a:t>
            </a:r>
            <a:r>
              <a:rPr lang="ru-RU" sz="2400" b="1" dirty="0">
                <a:hlinkClick r:id="rId7" tooltip="Расходы бюджета (страница отсутствует)"/>
              </a:rPr>
              <a:t>расходы</a:t>
            </a:r>
            <a:r>
              <a:rPr lang="ru-RU" sz="2400" b="1" dirty="0"/>
              <a:t>.</a:t>
            </a:r>
          </a:p>
          <a:p>
            <a:r>
              <a:rPr lang="ru-RU" sz="2400" b="1" dirty="0"/>
              <a:t>Принцип сбалансированности бюджета является одним из наиболее важных принципов </a:t>
            </a:r>
            <a:r>
              <a:rPr lang="ru-RU" sz="2400" b="1" dirty="0">
                <a:hlinkClick r:id="rId3" tooltip="Бюджетная система (страница отсутствует)"/>
              </a:rPr>
              <a:t>бюджетной системы</a:t>
            </a:r>
            <a:r>
              <a:rPr lang="ru-RU" sz="2400" b="1" dirty="0"/>
              <a:t> любого государства. Он заключается в том, что общий объём предусмотренных бюджетом расходов должен соответствовать суммарному объёму поступлений в бюджет. При этом под поступлениями в бюджет подразумеваются не только доходы бюджета, но и другие источники, например заимствования. Таким образом, само по себе наличие дефицита бюджета не означает несбалансированности в том случае, если достигнуто равенство между расходами и суммарной величиной бюджетных поступлений. Несбалансированный бюджет (то есть такой, где объём расходов превышает поступления) фактически нельзя назвать бюджетом, так как он заведомо нереален для исполнения.</a:t>
            </a:r>
          </a:p>
        </p:txBody>
      </p:sp>
    </p:spTree>
    <p:extLst>
      <p:ext uri="{BB962C8B-B14F-4D97-AF65-F5344CB8AC3E}">
        <p14:creationId xmlns:p14="http://schemas.microsoft.com/office/powerpoint/2010/main" val="3320066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8941" y="381577"/>
            <a:ext cx="11553714" cy="6109365"/>
          </a:xfrm>
          <a:prstGeom prst="rect">
            <a:avLst/>
          </a:prstGeom>
        </p:spPr>
        <p:txBody>
          <a:bodyPr wrap="square">
            <a:spAutoFit/>
          </a:bodyPr>
          <a:lstStyle/>
          <a:p>
            <a:r>
              <a:rPr lang="ru-RU" sz="2300" b="1" dirty="0"/>
              <a:t>Составление бюджета с профицитом (с превышением доходной части над расходной) также влечёт за собой отрицательные последствия. Результатом профицитного бюджета станет снижение </a:t>
            </a:r>
            <a:r>
              <a:rPr lang="ru-RU" sz="2300" b="1" dirty="0">
                <a:hlinkClick r:id="rId2" tooltip="Экономическая эффективность"/>
              </a:rPr>
              <a:t>эффективности</a:t>
            </a:r>
            <a:r>
              <a:rPr lang="ru-RU" sz="2300" b="1" dirty="0"/>
              <a:t> использования бюджетных средств и, как следствие, повышение нагрузки на </a:t>
            </a:r>
            <a:r>
              <a:rPr lang="ru-RU" sz="2300" b="1" dirty="0">
                <a:hlinkClick r:id="rId3" tooltip="Экономика"/>
              </a:rPr>
              <a:t>экономику</a:t>
            </a:r>
            <a:r>
              <a:rPr lang="ru-RU" sz="2300" b="1" dirty="0"/>
              <a:t>. Следовательно, сбалансированность бюджета — основополагающее требование, предъявляемое к органам, составляющим и утверждающим бюджет.</a:t>
            </a:r>
          </a:p>
          <a:p>
            <a:r>
              <a:rPr lang="ru-RU" sz="2300" b="1" dirty="0"/>
              <a:t>Сбалансированный бюджет является основой нормального функционирования органов управления государства и его административно-территориальных образований. Если же хотя бы небольшая часть бюджетов не сбалансирована, это может привести к задержке финансирования </a:t>
            </a:r>
            <a:r>
              <a:rPr lang="ru-RU" sz="2300" b="1" dirty="0" smtClean="0">
                <a:hlinkClick r:id="rId4" tooltip="Бюджетное учреждение"/>
              </a:rPr>
              <a:t>государственных учреждений</a:t>
            </a:r>
            <a:r>
              <a:rPr lang="ru-RU" sz="2300" b="1" dirty="0"/>
              <a:t>, срыву сроков выполнения </a:t>
            </a:r>
            <a:r>
              <a:rPr lang="ru-RU" sz="2300" b="1" dirty="0">
                <a:hlinkClick r:id="rId5" tooltip="Государственный заказ"/>
              </a:rPr>
              <a:t>государственных и муниципальных заказов</a:t>
            </a:r>
            <a:r>
              <a:rPr lang="ru-RU" sz="2300" b="1" dirty="0"/>
              <a:t>, возникновению проблемы неплатежей в </a:t>
            </a:r>
            <a:r>
              <a:rPr lang="ru-RU" sz="2300" b="1" dirty="0">
                <a:hlinkClick r:id="rId6" tooltip="Народное хозяйство"/>
              </a:rPr>
              <a:t>народном хозяйстве</a:t>
            </a:r>
            <a:r>
              <a:rPr lang="ru-RU" sz="2300" b="1" dirty="0"/>
              <a:t>. Идеальным вариантом был бы, конечно, полностью бездефицитный бюджет, в котором сумма расходов полностью соответствует объёму доходов. Однако в условиях реальной экономики этого добиться нелегко, а подчас невозможно. Если составление бюджета с дефицитом неизбежно, для обеспечения сбалансированности приходится привлекать источники </a:t>
            </a:r>
            <a:r>
              <a:rPr lang="ru-RU" sz="2300" b="1" dirty="0">
                <a:hlinkClick r:id="rId7" tooltip="Финансирование"/>
              </a:rPr>
              <a:t>финансирования</a:t>
            </a:r>
            <a:r>
              <a:rPr lang="ru-RU" sz="2300" b="1" dirty="0"/>
              <a:t> дефицита бюджета </a:t>
            </a:r>
          </a:p>
        </p:txBody>
      </p:sp>
    </p:spTree>
    <p:extLst>
      <p:ext uri="{BB962C8B-B14F-4D97-AF65-F5344CB8AC3E}">
        <p14:creationId xmlns:p14="http://schemas.microsoft.com/office/powerpoint/2010/main" val="2561206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91929" y="436588"/>
            <a:ext cx="10003600" cy="584775"/>
          </a:xfrm>
          <a:prstGeom prst="rect">
            <a:avLst/>
          </a:prstGeom>
        </p:spPr>
        <p:txBody>
          <a:bodyPr wrap="square">
            <a:spAutoFit/>
          </a:bodyPr>
          <a:lstStyle/>
          <a:p>
            <a:pPr algn="ctr"/>
            <a:r>
              <a:rPr lang="ru-RU" sz="3200" b="1" dirty="0">
                <a:solidFill>
                  <a:srgbClr val="FFFF00"/>
                </a:solidFill>
              </a:rPr>
              <a:t>Классификация бюджетного дефицита</a:t>
            </a:r>
            <a:endParaRPr lang="ru-RU" sz="3200" dirty="0">
              <a:solidFill>
                <a:srgbClr val="FFFF00"/>
              </a:solidFill>
            </a:endParaRPr>
          </a:p>
        </p:txBody>
      </p:sp>
      <p:sp>
        <p:nvSpPr>
          <p:cNvPr id="3" name="Прямоугольник 2"/>
          <p:cNvSpPr/>
          <p:nvPr/>
        </p:nvSpPr>
        <p:spPr>
          <a:xfrm>
            <a:off x="451821" y="1102339"/>
            <a:ext cx="11187954" cy="4708981"/>
          </a:xfrm>
          <a:prstGeom prst="rect">
            <a:avLst/>
          </a:prstGeom>
        </p:spPr>
        <p:txBody>
          <a:bodyPr wrap="square">
            <a:spAutoFit/>
          </a:bodyPr>
          <a:lstStyle/>
          <a:p>
            <a:r>
              <a:rPr lang="ru-RU" sz="2000" dirty="0"/>
              <a:t>Бюджетный дефицит можно классифицировать по ряду критериев.</a:t>
            </a:r>
          </a:p>
          <a:p>
            <a:r>
              <a:rPr lang="ru-RU" sz="2000" dirty="0"/>
              <a:t>По характеру возникновения, бюджетный дефицит может быть </a:t>
            </a:r>
            <a:r>
              <a:rPr lang="ru-RU" sz="2000" i="1" dirty="0"/>
              <a:t>случайным</a:t>
            </a:r>
            <a:r>
              <a:rPr lang="ru-RU" sz="2000" dirty="0"/>
              <a:t> либо </a:t>
            </a:r>
            <a:r>
              <a:rPr lang="ru-RU" sz="2000" i="1" dirty="0"/>
              <a:t>действительным</a:t>
            </a:r>
            <a:r>
              <a:rPr lang="ru-RU" sz="2000" dirty="0"/>
              <a:t>. Случайный (кассовый) бюджетный дефицит как правило обусловлен временными разрывами в поступлении и расходовании средств. Случайный дефицит в основном характерен для </a:t>
            </a:r>
            <a:r>
              <a:rPr lang="ru-RU" sz="2000" dirty="0">
                <a:hlinkClick r:id="rId2" tooltip="Местный бюджет"/>
              </a:rPr>
              <a:t>местных бюджетов</a:t>
            </a:r>
            <a:r>
              <a:rPr lang="ru-RU" sz="2000" dirty="0"/>
              <a:t>, так как они в большей степени зависят от одного источника финансирования. Действительный дефицит объясняется невосполняемым отставанием роста доходов бюджета от роста расходов. Действительный дефицит закладывается в законе о бюджете на </a:t>
            </a:r>
            <a:r>
              <a:rPr lang="ru-RU" sz="2000" dirty="0">
                <a:hlinkClick r:id="rId3" tooltip="Финансовый год"/>
              </a:rPr>
              <a:t>финансовый год</a:t>
            </a:r>
            <a:r>
              <a:rPr lang="ru-RU" sz="2000" dirty="0"/>
              <a:t> в качестве предельной величины, но может оказаться выше или ниже в процессе исполнения бюджета.</a:t>
            </a:r>
          </a:p>
          <a:p>
            <a:r>
              <a:rPr lang="ru-RU" sz="2000" dirty="0"/>
              <a:t>По продолжительности, бюджетный дефицит может быть </a:t>
            </a:r>
            <a:r>
              <a:rPr lang="ru-RU" sz="2000" i="1" dirty="0"/>
              <a:t>хроническим</a:t>
            </a:r>
            <a:r>
              <a:rPr lang="ru-RU" sz="2000" dirty="0"/>
              <a:t> или </a:t>
            </a:r>
            <a:r>
              <a:rPr lang="ru-RU" sz="2000" i="1" dirty="0"/>
              <a:t>временным</a:t>
            </a:r>
            <a:r>
              <a:rPr lang="ru-RU" sz="2000" dirty="0"/>
              <a:t>. Хронический дефицит повторяется в бюджете из года в год. Чаще всего хронический дефицит является следствием продолжительного </a:t>
            </a:r>
            <a:r>
              <a:rPr lang="ru-RU" sz="2000" dirty="0">
                <a:hlinkClick r:id="rId4" tooltip="Экономический кризис"/>
              </a:rPr>
              <a:t>экономического кризиса</a:t>
            </a:r>
            <a:r>
              <a:rPr lang="ru-RU" sz="2000" dirty="0"/>
              <a:t>. Временный дефицит может длиться в течение не столь долгого срока. Он является не столь опасным для экономики и возникает в силу случайных </a:t>
            </a:r>
            <a:r>
              <a:rPr lang="ru-RU" sz="2000" dirty="0">
                <a:hlinkClick r:id="rId5" tooltip="Колебания"/>
              </a:rPr>
              <a:t>колебаний</a:t>
            </a:r>
            <a:r>
              <a:rPr lang="ru-RU" sz="2000" dirty="0"/>
              <a:t> доходов и расходов. Проблема заключается в том, что временный дефицит, при неумелом </a:t>
            </a:r>
            <a:r>
              <a:rPr lang="ru-RU" sz="2000" dirty="0">
                <a:hlinkClick r:id="rId6" tooltip="Управление"/>
              </a:rPr>
              <a:t>управлении</a:t>
            </a:r>
            <a:r>
              <a:rPr lang="ru-RU" sz="2000" dirty="0"/>
              <a:t> также может перерасти в хронический.</a:t>
            </a:r>
          </a:p>
        </p:txBody>
      </p:sp>
    </p:spTree>
    <p:extLst>
      <p:ext uri="{BB962C8B-B14F-4D97-AF65-F5344CB8AC3E}">
        <p14:creationId xmlns:p14="http://schemas.microsoft.com/office/powerpoint/2010/main" val="2956486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6217" y="294165"/>
            <a:ext cx="11198710" cy="6109365"/>
          </a:xfrm>
          <a:prstGeom prst="rect">
            <a:avLst/>
          </a:prstGeom>
        </p:spPr>
        <p:txBody>
          <a:bodyPr wrap="square">
            <a:spAutoFit/>
          </a:bodyPr>
          <a:lstStyle/>
          <a:p>
            <a:r>
              <a:rPr lang="ru-RU" sz="2300" b="1" dirty="0"/>
              <a:t>По отношению к плану бюджетный дефицит может быть </a:t>
            </a:r>
            <a:r>
              <a:rPr lang="ru-RU" sz="2300" b="1" i="1" dirty="0"/>
              <a:t>плановым</a:t>
            </a:r>
            <a:r>
              <a:rPr lang="ru-RU" sz="2300" b="1" dirty="0"/>
              <a:t> то есть предусмотренным законодательным актом о бюджете или </a:t>
            </a:r>
            <a:r>
              <a:rPr lang="ru-RU" sz="2300" b="1" i="1" dirty="0"/>
              <a:t>внеплановым</a:t>
            </a:r>
            <a:r>
              <a:rPr lang="ru-RU" sz="2300" b="1" dirty="0"/>
              <a:t>, объясняющимся непредвиденным ростом расходов или резким сокращением доходов.</a:t>
            </a:r>
          </a:p>
          <a:p>
            <a:r>
              <a:rPr lang="ru-RU" sz="2300" b="1" dirty="0"/>
              <a:t>С учетом расходов по обслуживанию </a:t>
            </a:r>
            <a:r>
              <a:rPr lang="ru-RU" sz="2300" b="1" dirty="0">
                <a:hlinkClick r:id="rId2" tooltip="Государственный долг"/>
              </a:rPr>
              <a:t>государственного долга</a:t>
            </a:r>
            <a:r>
              <a:rPr lang="ru-RU" sz="2300" b="1" dirty="0"/>
              <a:t>, бюджетный дефицит может быть </a:t>
            </a:r>
            <a:r>
              <a:rPr lang="ru-RU" sz="2300" b="1" i="1" dirty="0"/>
              <a:t>первичным</a:t>
            </a:r>
            <a:r>
              <a:rPr lang="ru-RU" sz="2300" b="1" dirty="0"/>
              <a:t> либо </a:t>
            </a:r>
            <a:r>
              <a:rPr lang="ru-RU" sz="2300" b="1" i="1" dirty="0"/>
              <a:t>вторичным</a:t>
            </a:r>
            <a:r>
              <a:rPr lang="ru-RU" sz="2300" b="1" dirty="0"/>
              <a:t>. Первичный дефицит это чистое превышение расходов бюджета над доходами. Вторичный бюджетный дефицит не подразумевает превышения расходов над доходами, но объясняется наличием дополнительных расходов на процентное обслуживание уже существующего бюджетного долга.</a:t>
            </a:r>
          </a:p>
          <a:p>
            <a:r>
              <a:rPr lang="ru-RU" sz="2300" b="1" dirty="0"/>
              <a:t>В мировой практике также различают следующие виды дефицита госбюджета:</a:t>
            </a:r>
          </a:p>
          <a:p>
            <a:pPr>
              <a:buFont typeface="Arial" panose="020B0604020202020204" pitchFamily="34" charset="0"/>
              <a:buChar char="•"/>
            </a:pPr>
            <a:r>
              <a:rPr lang="ru-RU" sz="2300" b="1" dirty="0"/>
              <a:t>циклический дефицит — спад деловой активности и сокращение </a:t>
            </a:r>
            <a:r>
              <a:rPr lang="ru-RU" sz="2300" b="1" dirty="0">
                <a:hlinkClick r:id="rId3" tooltip="Налог"/>
              </a:rPr>
              <a:t>налоговых</a:t>
            </a:r>
            <a:r>
              <a:rPr lang="ru-RU" sz="2300" b="1" dirty="0"/>
              <a:t> поступлений.</a:t>
            </a:r>
          </a:p>
          <a:p>
            <a:pPr>
              <a:buFont typeface="Arial" panose="020B0604020202020204" pitchFamily="34" charset="0"/>
              <a:buChar char="•"/>
            </a:pPr>
            <a:r>
              <a:rPr lang="ru-RU" sz="2300" b="1" dirty="0"/>
              <a:t>структурный дефицит — положительное либо отрицательное </a:t>
            </a:r>
            <a:r>
              <a:rPr lang="ru-RU" sz="2300" b="1" dirty="0">
                <a:hlinkClick r:id="rId4" tooltip="Сальдо"/>
              </a:rPr>
              <a:t>сальдо</a:t>
            </a:r>
            <a:r>
              <a:rPr lang="ru-RU" sz="2300" b="1" dirty="0"/>
              <a:t> бюджета при наличии естественного уровня </a:t>
            </a:r>
            <a:r>
              <a:rPr lang="ru-RU" sz="2300" b="1" dirty="0">
                <a:hlinkClick r:id="rId5" tooltip="Безработица"/>
              </a:rPr>
              <a:t>безработицы</a:t>
            </a:r>
            <a:r>
              <a:rPr lang="ru-RU" sz="2300" b="1" dirty="0"/>
              <a:t>, при наличии естественного уровня </a:t>
            </a:r>
            <a:r>
              <a:rPr lang="ru-RU" sz="2300" b="1" dirty="0">
                <a:hlinkClick r:id="rId6" tooltip="Валовой внутренний продукт"/>
              </a:rPr>
              <a:t>ВВП</a:t>
            </a:r>
            <a:r>
              <a:rPr lang="ru-RU" sz="2300" b="1" dirty="0"/>
              <a:t>, при ставках налога и трансфертных платежей, определенных </a:t>
            </a:r>
            <a:r>
              <a:rPr lang="ru-RU" sz="2300" b="1" dirty="0">
                <a:hlinkClick r:id="rId7" tooltip="Законодательство"/>
              </a:rPr>
              <a:t>законодательством</a:t>
            </a:r>
            <a:r>
              <a:rPr lang="ru-RU" sz="2300" b="1" dirty="0"/>
              <a:t>. Такой дефицит является результатом дискреционной </a:t>
            </a:r>
            <a:r>
              <a:rPr lang="ru-RU" sz="2300" b="1" dirty="0">
                <a:hlinkClick r:id="rId8" tooltip="Фискальная политика"/>
              </a:rPr>
              <a:t>фискальной политики</a:t>
            </a:r>
            <a:r>
              <a:rPr lang="ru-RU" sz="2300" b="1" dirty="0"/>
              <a:t>.</a:t>
            </a:r>
            <a:endParaRPr lang="ru-RU" sz="2300" b="1" dirty="0">
              <a:effectLst/>
            </a:endParaRPr>
          </a:p>
        </p:txBody>
      </p:sp>
    </p:spTree>
    <p:extLst>
      <p:ext uri="{BB962C8B-B14F-4D97-AF65-F5344CB8AC3E}">
        <p14:creationId xmlns:p14="http://schemas.microsoft.com/office/powerpoint/2010/main" val="3079604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3134" y="436798"/>
            <a:ext cx="11485581" cy="5909310"/>
          </a:xfrm>
          <a:prstGeom prst="rect">
            <a:avLst/>
          </a:prstGeom>
        </p:spPr>
        <p:txBody>
          <a:bodyPr wrap="square">
            <a:spAutoFit/>
          </a:bodyPr>
          <a:lstStyle/>
          <a:p>
            <a:r>
              <a:rPr lang="ru-RU" dirty="0" smtClean="0"/>
              <a:t>В целях </a:t>
            </a:r>
            <a:r>
              <a:rPr lang="ru-RU" dirty="0"/>
              <a:t>облегчения последствий бюджетного дефицита для экономики страны может быть предпринят ряд мер по управлению бюджетным дефицитом.</a:t>
            </a:r>
          </a:p>
          <a:p>
            <a:pPr>
              <a:buFont typeface="+mj-lt"/>
              <a:buAutoNum type="arabicPeriod"/>
            </a:pPr>
            <a:r>
              <a:rPr lang="ru-RU" b="1" dirty="0">
                <a:hlinkClick r:id="rId2" tooltip="Эмиссия денег"/>
              </a:rPr>
              <a:t>Эмиссионное</a:t>
            </a:r>
            <a:r>
              <a:rPr lang="ru-RU" b="1" dirty="0"/>
              <a:t> покрытие бюджетного дефицита</a:t>
            </a:r>
            <a:r>
              <a:rPr lang="ru-RU" dirty="0"/>
              <a:t>. Бюджетный дефицит может быть уменьшен или даже полностью покрыт за счёт выпуска дополнительных </a:t>
            </a:r>
            <a:r>
              <a:rPr lang="ru-RU" dirty="0">
                <a:hlinkClick r:id="rId3" tooltip="Деньги"/>
              </a:rPr>
              <a:t>денег</a:t>
            </a:r>
            <a:r>
              <a:rPr lang="ru-RU" dirty="0"/>
              <a:t>. Такая мера провоцирует </a:t>
            </a:r>
            <a:r>
              <a:rPr lang="ru-RU" dirty="0">
                <a:hlinkClick r:id="rId4" tooltip="Инфляция"/>
              </a:rPr>
              <a:t>инфляцию</a:t>
            </a:r>
            <a:r>
              <a:rPr lang="ru-RU" dirty="0"/>
              <a:t>, которая обесценивает внутренний долг и фактически удешевляет его обслуживание. Если темпы инфляции достаточно высоки, процентные ставки по </a:t>
            </a:r>
            <a:r>
              <a:rPr lang="ru-RU" dirty="0">
                <a:hlinkClick r:id="rId5" tooltip="Государственные ценные бумаги"/>
              </a:rPr>
              <a:t>государственным ценным бумагам</a:t>
            </a:r>
            <a:r>
              <a:rPr lang="ru-RU" dirty="0"/>
              <a:t> могут даже стать </a:t>
            </a:r>
            <a:r>
              <a:rPr lang="ru-RU" dirty="0">
                <a:hlinkClick r:id="rId6" tooltip="Отрицательное число"/>
              </a:rPr>
              <a:t>отрицательными</a:t>
            </a:r>
            <a:r>
              <a:rPr lang="ru-RU" dirty="0"/>
              <a:t>. Тем не менее, высокая инфляция, перерастающая в </a:t>
            </a:r>
            <a:r>
              <a:rPr lang="ru-RU" dirty="0">
                <a:hlinkClick r:id="rId7" tooltip="Гиперинфляция"/>
              </a:rPr>
              <a:t>гиперинфляцию</a:t>
            </a:r>
            <a:r>
              <a:rPr lang="ru-RU" dirty="0"/>
              <a:t>, крайне вредна для экономики государства, приводя к деградации денежной системы, обесцениванию сбережений населения, экономическому спаду. Помимо этого, в условиях инфляции государство вынуждено каждый новый выпуск государственных ценных бумаг обуславливать более высокой процентной ставкой, а также вводить ценные бумаги с плавающей </a:t>
            </a:r>
            <a:r>
              <a:rPr lang="ru-RU" dirty="0">
                <a:hlinkClick r:id="rId8" tooltip="Процентная ставка"/>
              </a:rPr>
              <a:t>процентной ставкой</a:t>
            </a:r>
            <a:r>
              <a:rPr lang="ru-RU" dirty="0"/>
              <a:t>. Это в значительной мере нивелирует выгоду эмиссионного покрытия бюджетного дефицита.</a:t>
            </a:r>
          </a:p>
          <a:p>
            <a:pPr>
              <a:buFont typeface="+mj-lt"/>
              <a:buAutoNum type="arabicPeriod"/>
            </a:pPr>
            <a:r>
              <a:rPr lang="ru-RU" b="1" dirty="0">
                <a:hlinkClick r:id="rId9" tooltip="Налог"/>
              </a:rPr>
              <a:t>Налоговое</a:t>
            </a:r>
            <a:r>
              <a:rPr lang="ru-RU" b="1" dirty="0"/>
              <a:t> покрытие бюджетного дефицита</a:t>
            </a:r>
            <a:r>
              <a:rPr lang="ru-RU" dirty="0"/>
              <a:t>. Введение дополнительных налогов и увеличение ставок существующих налогов в краткосрочной перспективе позволяет наполнить бюджет. Однако такая мера в дальнейшем может привести к невыгодности инвестиций и предпринимательской активности, а следовательно к сокращению производства и переходу части экономики в </a:t>
            </a:r>
            <a:r>
              <a:rPr lang="ru-RU" dirty="0">
                <a:hlinkClick r:id="rId10" tooltip="Теневая экономика"/>
              </a:rPr>
              <a:t>теневой сектор</a:t>
            </a:r>
            <a:r>
              <a:rPr lang="ru-RU" dirty="0"/>
              <a:t>. Таким образом, налоговое покрытие бюджетного дефицита даёт лишь краткий эффект, в последующем уменьшая доходы бюджета в связи уменьшением </a:t>
            </a:r>
            <a:r>
              <a:rPr lang="ru-RU" dirty="0">
                <a:hlinkClick r:id="rId11" tooltip="Налоговая база"/>
              </a:rPr>
              <a:t>налогооблагаемой базы</a:t>
            </a:r>
            <a:r>
              <a:rPr lang="ru-RU" dirty="0"/>
              <a:t>.</a:t>
            </a:r>
          </a:p>
          <a:p>
            <a:pPr>
              <a:buFont typeface="+mj-lt"/>
              <a:buAutoNum type="arabicPeriod"/>
            </a:pPr>
            <a:r>
              <a:rPr lang="ru-RU" b="1" dirty="0"/>
              <a:t>Секвестирование бюджета</a:t>
            </a:r>
            <a:r>
              <a:rPr lang="ru-RU" dirty="0"/>
              <a:t>. Представляет собой пропорциональное снижение всех расходных статей бюджета на определённую долю. Применяется с момента ввода и до конца бюджетного года. В рамках </a:t>
            </a:r>
            <a:r>
              <a:rPr lang="ru-RU" dirty="0" err="1"/>
              <a:t>секвестирования</a:t>
            </a:r>
            <a:r>
              <a:rPr lang="ru-RU" dirty="0"/>
              <a:t> возможно наличие ряда защищённых расходных статей, перечень которых определяется высшими органами власти. Ряд статей (таких, например, как обслуживание внешнего долга) </a:t>
            </a:r>
            <a:r>
              <a:rPr lang="ru-RU" dirty="0" err="1"/>
              <a:t>секвестировать</a:t>
            </a:r>
            <a:r>
              <a:rPr lang="ru-RU" dirty="0"/>
              <a:t> невозможно.</a:t>
            </a:r>
            <a:endParaRPr lang="ru-RU" dirty="0">
              <a:effectLst/>
            </a:endParaRPr>
          </a:p>
        </p:txBody>
      </p:sp>
    </p:spTree>
    <p:extLst>
      <p:ext uri="{BB962C8B-B14F-4D97-AF65-F5344CB8AC3E}">
        <p14:creationId xmlns:p14="http://schemas.microsoft.com/office/powerpoint/2010/main" val="3329286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3487" y="344245"/>
            <a:ext cx="11650532" cy="6186309"/>
          </a:xfrm>
          <a:prstGeom prst="rect">
            <a:avLst/>
          </a:prstGeom>
        </p:spPr>
        <p:txBody>
          <a:bodyPr wrap="square">
            <a:spAutoFit/>
          </a:bodyPr>
          <a:lstStyle/>
          <a:p>
            <a:r>
              <a:rPr lang="ru-RU" sz="2200" b="1" dirty="0">
                <a:solidFill>
                  <a:srgbClr val="FFFF00"/>
                </a:solidFill>
              </a:rPr>
              <a:t>Дефицит федерального бюджета</a:t>
            </a:r>
            <a:r>
              <a:rPr lang="ru-RU" sz="2200" b="1" dirty="0"/>
              <a:t> утверждается федеральным </a:t>
            </a:r>
            <a:r>
              <a:rPr lang="ru-RU" sz="2200" b="1" dirty="0">
                <a:hlinkClick r:id="rId2" tooltip="Справочная информация: &quot;Перечень законов о федеральном бюджете и бюджетах государственных внебюджетных фондов&quot;&#10;(Материал подготовлен специалистами КонсультантПлюс)"/>
              </a:rPr>
              <a:t>законом</a:t>
            </a:r>
            <a:r>
              <a:rPr lang="ru-RU" sz="2200" b="1" dirty="0"/>
              <a:t> о федеральном бюджете на очередной финансовый год и плановый период и определяется как разница между общим объемом расходов и общим объемом доходов федерального бюджета на очередной финансовый год и плановый период.</a:t>
            </a:r>
            <a:br>
              <a:rPr lang="ru-RU" sz="2200" b="1" dirty="0"/>
            </a:br>
            <a:r>
              <a:rPr lang="ru-RU" sz="2200" b="1" dirty="0">
                <a:solidFill>
                  <a:srgbClr val="FFFF00"/>
                </a:solidFill>
              </a:rPr>
              <a:t>Дефицит бюджета субъекта Российской Федерации </a:t>
            </a:r>
            <a:r>
              <a:rPr lang="ru-RU" sz="2200" b="1" dirty="0"/>
              <a:t>на очередной финансовый год и каждый год планового периода, </a:t>
            </a:r>
            <a:r>
              <a:rPr lang="ru-RU" sz="2200" b="1" dirty="0">
                <a:solidFill>
                  <a:srgbClr val="FFFF00"/>
                </a:solidFill>
              </a:rPr>
              <a:t>дефицит местного бюджета </a:t>
            </a:r>
            <a:r>
              <a:rPr lang="ru-RU" sz="2200" b="1" dirty="0"/>
              <a:t>на очередной финансовый год (очередной финансовый год и каждый год планового периода) устанавливается законом (решением) о соответствующем бюджете с соблюдением </a:t>
            </a:r>
            <a:r>
              <a:rPr lang="ru-RU" sz="2200" b="1" dirty="0" smtClean="0"/>
              <a:t>ограничений.</a:t>
            </a:r>
          </a:p>
          <a:p>
            <a:endParaRPr lang="ru-RU" sz="2200" b="1" dirty="0"/>
          </a:p>
          <a:p>
            <a:r>
              <a:rPr lang="ru-RU" sz="2200" b="1" dirty="0"/>
              <a:t>Дефицит бюджета субъекта Российской Федерации </a:t>
            </a:r>
            <a:r>
              <a:rPr lang="ru-RU" sz="2200" b="1" dirty="0">
                <a:solidFill>
                  <a:srgbClr val="FFFF00"/>
                </a:solidFill>
              </a:rPr>
              <a:t>не должен превышать 15 процентов утвержденного общего годового объема доходов бюджета </a:t>
            </a:r>
            <a:r>
              <a:rPr lang="ru-RU" sz="2200" b="1" dirty="0"/>
              <a:t>субъекта Российской Федерации без учета утвержденного объема безвозмездных </a:t>
            </a:r>
            <a:r>
              <a:rPr lang="ru-RU" sz="2200" b="1" dirty="0" smtClean="0"/>
              <a:t>поступлений</a:t>
            </a:r>
          </a:p>
          <a:p>
            <a:r>
              <a:rPr lang="ru-RU" sz="2200" b="1" dirty="0"/>
              <a:t/>
            </a:r>
            <a:br>
              <a:rPr lang="ru-RU" sz="2200" b="1" dirty="0"/>
            </a:br>
            <a:r>
              <a:rPr lang="ru-RU" sz="2200" b="1" dirty="0"/>
              <a:t>Дефицит местного бюджета </a:t>
            </a:r>
            <a:r>
              <a:rPr lang="ru-RU" sz="2200" b="1" dirty="0">
                <a:solidFill>
                  <a:srgbClr val="FFFF00"/>
                </a:solidFill>
              </a:rPr>
              <a:t>не должен превышать 10 процентов утвержденного общего годового объема доходов местного бюджета </a:t>
            </a:r>
            <a:r>
              <a:rPr lang="ru-RU" sz="2200" b="1" dirty="0"/>
              <a:t>без учета утвержденного объема безвозмездных поступлений и (или) поступлений налоговых доходов по дополнительным нормативам отчислений.</a:t>
            </a:r>
            <a:br>
              <a:rPr lang="ru-RU" sz="2200" b="1" dirty="0"/>
            </a:br>
            <a:endParaRPr lang="ru-RU" sz="2200" b="1" dirty="0" smtClean="0"/>
          </a:p>
        </p:txBody>
      </p:sp>
    </p:spTree>
    <p:extLst>
      <p:ext uri="{BB962C8B-B14F-4D97-AF65-F5344CB8AC3E}">
        <p14:creationId xmlns:p14="http://schemas.microsoft.com/office/powerpoint/2010/main" val="2024805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10408" y="319604"/>
            <a:ext cx="10969215" cy="523220"/>
          </a:xfrm>
          <a:prstGeom prst="rect">
            <a:avLst/>
          </a:prstGeom>
        </p:spPr>
        <p:txBody>
          <a:bodyPr wrap="square">
            <a:spAutoFit/>
          </a:bodyPr>
          <a:lstStyle/>
          <a:p>
            <a:r>
              <a:rPr lang="ru-RU" sz="2800" b="1" dirty="0">
                <a:solidFill>
                  <a:srgbClr val="FFFF00"/>
                </a:solidFill>
              </a:rPr>
              <a:t>Источники финансирования дефицита федерального бюджета</a:t>
            </a:r>
          </a:p>
        </p:txBody>
      </p:sp>
      <p:sp>
        <p:nvSpPr>
          <p:cNvPr id="3" name="Прямоугольник 2"/>
          <p:cNvSpPr/>
          <p:nvPr/>
        </p:nvSpPr>
        <p:spPr>
          <a:xfrm>
            <a:off x="344245" y="842824"/>
            <a:ext cx="11521440" cy="5632311"/>
          </a:xfrm>
          <a:prstGeom prst="rect">
            <a:avLst/>
          </a:prstGeom>
        </p:spPr>
        <p:txBody>
          <a:bodyPr wrap="square">
            <a:spAutoFit/>
          </a:bodyPr>
          <a:lstStyle/>
          <a:p>
            <a:r>
              <a:rPr lang="ru-RU" sz="2400" b="1" dirty="0" smtClean="0"/>
              <a:t>В </a:t>
            </a:r>
            <a:r>
              <a:rPr lang="ru-RU" sz="2400" b="1" dirty="0"/>
              <a:t>состав источников </a:t>
            </a:r>
            <a:r>
              <a:rPr lang="ru-RU" sz="2400" b="1" u="sng" dirty="0">
                <a:solidFill>
                  <a:srgbClr val="FFFF00"/>
                </a:solidFill>
              </a:rPr>
              <a:t>внутреннего финансирования дефицита федерального бюджета</a:t>
            </a:r>
            <a:r>
              <a:rPr lang="ru-RU" sz="2400" b="1" dirty="0"/>
              <a:t> включаются:</a:t>
            </a:r>
          </a:p>
          <a:p>
            <a:r>
              <a:rPr lang="ru-RU" sz="2400" b="1" dirty="0" smtClean="0"/>
              <a:t>- разница </a:t>
            </a:r>
            <a:r>
              <a:rPr lang="ru-RU" sz="2400" b="1" dirty="0"/>
              <a:t>между средствами, поступившими от размещения государственных ценных бумаг Российской Федерации, номинальная стоимость которых указана в валюте Российской Федерации, и средствами, направленными на их погашение;</a:t>
            </a:r>
          </a:p>
          <a:p>
            <a:r>
              <a:rPr lang="ru-RU" sz="2400" b="1" dirty="0" smtClean="0"/>
              <a:t>- разница </a:t>
            </a:r>
            <a:r>
              <a:rPr lang="ru-RU" sz="2400" b="1" dirty="0"/>
              <a:t>между полученными и погашенными Российской Федерацией в валюте Российской Федерации бюджетными кредитами, предоставленными федеральному бюджету другими бюджетами бюджетной системы Российской Федерации;</a:t>
            </a:r>
          </a:p>
          <a:p>
            <a:r>
              <a:rPr lang="ru-RU" sz="2400" b="1" dirty="0" smtClean="0"/>
              <a:t>- разница </a:t>
            </a:r>
            <a:r>
              <a:rPr lang="ru-RU" sz="2400" b="1" dirty="0"/>
              <a:t>между полученными и погашенными Российской Федерацией в валюте Российской Федерации кредитами кредитных организаций;</a:t>
            </a:r>
          </a:p>
          <a:p>
            <a:r>
              <a:rPr lang="ru-RU" sz="2400" b="1" dirty="0" smtClean="0"/>
              <a:t>- разница </a:t>
            </a:r>
            <a:r>
              <a:rPr lang="ru-RU" sz="2400" b="1" dirty="0"/>
              <a:t>между полученными и погашенными Российской Федерацией в валюте Российской Федерации кредитами международных финансовых организаций;</a:t>
            </a:r>
          </a:p>
          <a:p>
            <a:r>
              <a:rPr lang="ru-RU" sz="2400" b="1" dirty="0" smtClean="0"/>
              <a:t>- изменение </a:t>
            </a:r>
            <a:r>
              <a:rPr lang="ru-RU" sz="2400" b="1" dirty="0"/>
              <a:t>остатков средств на счетах по учету средств федерального бюджета в течение соответствующего финансового года</a:t>
            </a:r>
            <a:r>
              <a:rPr lang="ru-RU" sz="2400" b="1" dirty="0" smtClean="0"/>
              <a:t>;</a:t>
            </a:r>
            <a:endParaRPr lang="ru-RU" sz="2400" b="1" dirty="0"/>
          </a:p>
        </p:txBody>
      </p:sp>
    </p:spTree>
    <p:extLst>
      <p:ext uri="{BB962C8B-B14F-4D97-AF65-F5344CB8AC3E}">
        <p14:creationId xmlns:p14="http://schemas.microsoft.com/office/powerpoint/2010/main" val="606643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10408" y="319604"/>
            <a:ext cx="10969215" cy="523220"/>
          </a:xfrm>
          <a:prstGeom prst="rect">
            <a:avLst/>
          </a:prstGeom>
        </p:spPr>
        <p:txBody>
          <a:bodyPr wrap="square">
            <a:spAutoFit/>
          </a:bodyPr>
          <a:lstStyle/>
          <a:p>
            <a:r>
              <a:rPr lang="ru-RU" sz="2800" b="1" dirty="0">
                <a:solidFill>
                  <a:srgbClr val="FFFF00"/>
                </a:solidFill>
              </a:rPr>
              <a:t>Источники финансирования дефицита федерального бюджета</a:t>
            </a:r>
          </a:p>
        </p:txBody>
      </p:sp>
      <p:sp>
        <p:nvSpPr>
          <p:cNvPr id="3" name="Прямоугольник 2"/>
          <p:cNvSpPr/>
          <p:nvPr/>
        </p:nvSpPr>
        <p:spPr>
          <a:xfrm>
            <a:off x="344245" y="842824"/>
            <a:ext cx="11521440" cy="4524315"/>
          </a:xfrm>
          <a:prstGeom prst="rect">
            <a:avLst/>
          </a:prstGeom>
        </p:spPr>
        <p:txBody>
          <a:bodyPr wrap="square">
            <a:spAutoFit/>
          </a:bodyPr>
          <a:lstStyle/>
          <a:p>
            <a:r>
              <a:rPr lang="ru-RU" sz="2400" b="1" dirty="0" smtClean="0"/>
              <a:t>В </a:t>
            </a:r>
            <a:r>
              <a:rPr lang="ru-RU" sz="2400" b="1" dirty="0"/>
              <a:t>состав источников внутреннего финансирования дефицита федерального бюджета включаются:</a:t>
            </a:r>
          </a:p>
          <a:p>
            <a:r>
              <a:rPr lang="ru-RU" sz="2400" b="1" dirty="0" smtClean="0"/>
              <a:t>- иные </a:t>
            </a:r>
            <a:r>
              <a:rPr lang="ru-RU" sz="2400" b="1" dirty="0"/>
              <a:t>источники внутреннего финансирования дефицита федерального бюджета.</a:t>
            </a:r>
          </a:p>
          <a:p>
            <a:r>
              <a:rPr lang="ru-RU" sz="2400" b="1" dirty="0"/>
              <a:t>В состав иных источников внутреннего финансирования дефицита федерального бюджета включаются:</a:t>
            </a:r>
          </a:p>
          <a:p>
            <a:r>
              <a:rPr lang="ru-RU" sz="2400" b="1" dirty="0"/>
              <a:t> </a:t>
            </a:r>
            <a:r>
              <a:rPr lang="ru-RU" sz="2400" b="1" dirty="0" smtClean="0"/>
              <a:t>- поступления </a:t>
            </a:r>
            <a:r>
              <a:rPr lang="ru-RU" sz="2400" b="1" dirty="0"/>
              <a:t>от продажи акций и иных форм участия в капитале, находящихся в собственности Российской Федерации;</a:t>
            </a:r>
          </a:p>
          <a:p>
            <a:r>
              <a:rPr lang="ru-RU" sz="2400" b="1" dirty="0"/>
              <a:t> </a:t>
            </a:r>
            <a:r>
              <a:rPr lang="ru-RU" sz="2400" b="1" dirty="0" smtClean="0"/>
              <a:t>- поступления </a:t>
            </a:r>
            <a:r>
              <a:rPr lang="ru-RU" sz="2400" b="1" dirty="0"/>
              <a:t>от реализации государственных запасов драгоценных металлов и драгоценных камней, уменьшенные на размер выплат на их приобретение;</a:t>
            </a:r>
          </a:p>
          <a:p>
            <a:r>
              <a:rPr lang="ru-RU" sz="2400" b="1" dirty="0"/>
              <a:t> </a:t>
            </a:r>
            <a:r>
              <a:rPr lang="ru-RU" sz="2400" b="1" dirty="0" smtClean="0"/>
              <a:t>- курсовая </a:t>
            </a:r>
            <a:r>
              <a:rPr lang="ru-RU" sz="2400" b="1" dirty="0"/>
              <a:t>разница по средствам федерального бюджета;</a:t>
            </a:r>
          </a:p>
          <a:p>
            <a:r>
              <a:rPr lang="ru-RU" sz="2400" b="1" dirty="0" smtClean="0"/>
              <a:t>- объем </a:t>
            </a:r>
            <a:r>
              <a:rPr lang="ru-RU" sz="2400" b="1" dirty="0"/>
              <a:t>средств, направляемых на исполнение государственных гарантий Российской Федерации в </a:t>
            </a:r>
            <a:r>
              <a:rPr lang="ru-RU" sz="2400" b="1" dirty="0" smtClean="0"/>
              <a:t>валюте</a:t>
            </a:r>
            <a:r>
              <a:rPr lang="ru-RU" sz="2400" dirty="0"/>
              <a:t> </a:t>
            </a:r>
            <a:r>
              <a:rPr lang="ru-RU" sz="2400" b="1" dirty="0"/>
              <a:t>Российской </a:t>
            </a:r>
            <a:r>
              <a:rPr lang="ru-RU" sz="2400" b="1" dirty="0" smtClean="0"/>
              <a:t>Федерации;</a:t>
            </a:r>
            <a:endParaRPr lang="ru-RU" sz="2400" b="1" dirty="0"/>
          </a:p>
        </p:txBody>
      </p:sp>
    </p:spTree>
    <p:extLst>
      <p:ext uri="{BB962C8B-B14F-4D97-AF65-F5344CB8AC3E}">
        <p14:creationId xmlns:p14="http://schemas.microsoft.com/office/powerpoint/2010/main" val="1616663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10408" y="319604"/>
            <a:ext cx="10969215" cy="523220"/>
          </a:xfrm>
          <a:prstGeom prst="rect">
            <a:avLst/>
          </a:prstGeom>
        </p:spPr>
        <p:txBody>
          <a:bodyPr wrap="square">
            <a:spAutoFit/>
          </a:bodyPr>
          <a:lstStyle/>
          <a:p>
            <a:r>
              <a:rPr lang="ru-RU" sz="2800" b="1" dirty="0">
                <a:solidFill>
                  <a:srgbClr val="FFFF00"/>
                </a:solidFill>
              </a:rPr>
              <a:t>Источники финансирования дефицита федерального бюджета</a:t>
            </a:r>
          </a:p>
        </p:txBody>
      </p:sp>
      <p:sp>
        <p:nvSpPr>
          <p:cNvPr id="3" name="Прямоугольник 2"/>
          <p:cNvSpPr/>
          <p:nvPr/>
        </p:nvSpPr>
        <p:spPr>
          <a:xfrm>
            <a:off x="430306" y="842824"/>
            <a:ext cx="11521440" cy="5632311"/>
          </a:xfrm>
          <a:prstGeom prst="rect">
            <a:avLst/>
          </a:prstGeom>
        </p:spPr>
        <p:txBody>
          <a:bodyPr wrap="square">
            <a:spAutoFit/>
          </a:bodyPr>
          <a:lstStyle/>
          <a:p>
            <a:r>
              <a:rPr lang="ru-RU" sz="1600" dirty="0"/>
              <a:t> </a:t>
            </a:r>
            <a:r>
              <a:rPr lang="ru-RU" sz="1600" dirty="0" smtClean="0"/>
              <a:t>- </a:t>
            </a:r>
            <a:r>
              <a:rPr lang="ru-RU" sz="2000" b="1" dirty="0" smtClean="0"/>
              <a:t>разница между средствами, полученными от возврата предоставленных из федерального бюджета юридическим лицам бюджетных кредитов, и суммой предоставленных из федерального бюджета юридическим лицам бюджетных кредитов в валюте Российской Федерации;</a:t>
            </a:r>
          </a:p>
          <a:p>
            <a:r>
              <a:rPr lang="ru-RU" sz="2000" b="1" dirty="0" smtClean="0"/>
              <a:t>- разница между средствами, полученными от возврата предоставленных из федерального бюджета другим бюджетам бюджетной системы Российской Федерации бюджетных кредитов, и суммой предоставленных из федерального бюджета другим бюджетам бюджетной системы Российской Федерации бюджетных кредитов в валюте Российской Федерации;</a:t>
            </a:r>
          </a:p>
          <a:p>
            <a:r>
              <a:rPr lang="ru-RU" sz="2000" b="1" dirty="0" smtClean="0"/>
              <a:t>- разница между суммой средств, полученных от возврата бюджетных кредитов за счет средств целевых иностранных кредитов (заимствований), предоставленных внутри страны, и суммой предоставленных внутри страны бюджетных кредитов за счет средств целевых иностранных кредитов (заимствований);</a:t>
            </a:r>
          </a:p>
          <a:p>
            <a:r>
              <a:rPr lang="ru-RU" sz="2000" b="1" dirty="0" smtClean="0"/>
              <a:t>- разница между суммой средств, полученных от возврата предоставленных внутри страны прочих бюджетных кредитов (ссуд), и суммой предоставленных внутри страны прочих бюджетных кредитов;</a:t>
            </a:r>
          </a:p>
          <a:p>
            <a:r>
              <a:rPr lang="ru-RU" sz="2000" b="1" dirty="0" smtClean="0"/>
              <a:t>- разница между средствами, перечисленными с единого счета федерального бюджета, и средствами, зачисленными на единый счет федерального бюджета, при проведении операций по управлению остатками средств на едином счете федерального бюджета;</a:t>
            </a:r>
          </a:p>
          <a:p>
            <a:r>
              <a:rPr lang="ru-RU" sz="2000" b="1" dirty="0" smtClean="0"/>
              <a:t>- прочие источники внутреннего финансирования дефицита федерального бюджета.</a:t>
            </a:r>
            <a:endParaRPr lang="ru-RU" sz="2000" b="1" dirty="0"/>
          </a:p>
        </p:txBody>
      </p:sp>
    </p:spTree>
    <p:extLst>
      <p:ext uri="{BB962C8B-B14F-4D97-AF65-F5344CB8AC3E}">
        <p14:creationId xmlns:p14="http://schemas.microsoft.com/office/powerpoint/2010/main" val="3859272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5001" y="681460"/>
            <a:ext cx="11672047" cy="5940088"/>
          </a:xfrm>
          <a:prstGeom prst="rect">
            <a:avLst/>
          </a:prstGeom>
        </p:spPr>
        <p:txBody>
          <a:bodyPr wrap="square">
            <a:spAutoFit/>
          </a:bodyPr>
          <a:lstStyle/>
          <a:p>
            <a:r>
              <a:rPr lang="ru-RU" sz="1900" b="1" dirty="0"/>
              <a:t>В состав источников </a:t>
            </a:r>
            <a:r>
              <a:rPr lang="ru-RU" sz="1900" b="1" u="sng" dirty="0">
                <a:solidFill>
                  <a:srgbClr val="FFFF00"/>
                </a:solidFill>
              </a:rPr>
              <a:t>внешнего финансирования дефицита федерального бюджета </a:t>
            </a:r>
            <a:r>
              <a:rPr lang="ru-RU" sz="1900" b="1" dirty="0"/>
              <a:t>включаются:</a:t>
            </a:r>
          </a:p>
          <a:p>
            <a:r>
              <a:rPr lang="ru-RU" sz="1900" b="1" dirty="0" smtClean="0"/>
              <a:t>- разница </a:t>
            </a:r>
            <a:r>
              <a:rPr lang="ru-RU" sz="1900" b="1" dirty="0"/>
              <a:t>между средствами, поступившими от размещения государственных займов, которые осуществляются путем выпуска государственных ценных бумаг от имени Российской Федерации и номинальная стоимость которых указана в иностранной валюте, и средствами, направленными на их погашение;</a:t>
            </a:r>
          </a:p>
          <a:p>
            <a:r>
              <a:rPr lang="ru-RU" sz="1900" b="1" dirty="0" smtClean="0"/>
              <a:t>- разница </a:t>
            </a:r>
            <a:r>
              <a:rPr lang="ru-RU" sz="1900" b="1" dirty="0"/>
              <a:t>между полученными и погашенными Российской Федерацией в иностранной валюте кредитами иностранных государств, включая целевые иностранные кредиты (заимствования), с учетом средств, перечисленных из федерального бюджета российским поставщикам товаров и (или) услуг на экспорт в счет погашения государственного внешнего долга Российской Федерации, международных финансовых организаций, иных субъектов международного права и иностранных юридических лиц;</a:t>
            </a:r>
          </a:p>
          <a:p>
            <a:r>
              <a:rPr lang="ru-RU" sz="1900" b="1" dirty="0" smtClean="0"/>
              <a:t>- разница </a:t>
            </a:r>
            <a:r>
              <a:rPr lang="ru-RU" sz="1900" b="1" dirty="0"/>
              <a:t>между полученными и погашенными Российской Федерацией в иностранной валюте кредитами кредитных организаций.</a:t>
            </a:r>
          </a:p>
          <a:p>
            <a:r>
              <a:rPr lang="ru-RU" sz="1900" b="1" dirty="0"/>
              <a:t>В состав иных источников внешнего финансирования дефицита федерального бюджета включаются:</a:t>
            </a:r>
          </a:p>
          <a:p>
            <a:r>
              <a:rPr lang="ru-RU" sz="1900" b="1" dirty="0" smtClean="0"/>
              <a:t>- объем </a:t>
            </a:r>
            <a:r>
              <a:rPr lang="ru-RU" sz="1900" b="1" dirty="0"/>
              <a:t>средств, направляемых на исполнение государственных гарантий Российской Федерации в иностранной </a:t>
            </a:r>
            <a:r>
              <a:rPr lang="ru-RU" sz="1900" b="1" dirty="0" smtClean="0"/>
              <a:t>валюте;</a:t>
            </a:r>
            <a:endParaRPr lang="ru-RU" sz="1900" b="1" dirty="0"/>
          </a:p>
          <a:p>
            <a:r>
              <a:rPr lang="ru-RU" sz="1900" b="1" dirty="0" smtClean="0"/>
              <a:t>- разница </a:t>
            </a:r>
            <a:r>
              <a:rPr lang="ru-RU" sz="1900" b="1" dirty="0"/>
              <a:t>между средствами, поступившими в федеральный бюджет в погашение основного долга иностранных государств и (или) иностранных юридических лиц перед Российской Федерацией, и средствами, направленными на предоставление государственных финансовых и государственных экспортных кредитов;</a:t>
            </a:r>
          </a:p>
          <a:p>
            <a:r>
              <a:rPr lang="ru-RU" sz="1900" b="1" dirty="0" smtClean="0"/>
              <a:t>- прочие </a:t>
            </a:r>
            <a:r>
              <a:rPr lang="ru-RU" sz="1900" b="1" dirty="0"/>
              <a:t>источники внешнего финансирования дефицита федерального бюджета</a:t>
            </a:r>
            <a:r>
              <a:rPr lang="ru-RU" sz="1900" b="1" dirty="0" smtClean="0"/>
              <a:t>.</a:t>
            </a:r>
            <a:endParaRPr lang="ru-RU" sz="1900" b="1" dirty="0"/>
          </a:p>
        </p:txBody>
      </p:sp>
      <p:sp>
        <p:nvSpPr>
          <p:cNvPr id="3" name="Прямоугольник 2"/>
          <p:cNvSpPr/>
          <p:nvPr/>
        </p:nvSpPr>
        <p:spPr>
          <a:xfrm>
            <a:off x="788893" y="158240"/>
            <a:ext cx="10969215" cy="523220"/>
          </a:xfrm>
          <a:prstGeom prst="rect">
            <a:avLst/>
          </a:prstGeom>
        </p:spPr>
        <p:txBody>
          <a:bodyPr wrap="square">
            <a:spAutoFit/>
          </a:bodyPr>
          <a:lstStyle/>
          <a:p>
            <a:r>
              <a:rPr lang="ru-RU" sz="2800" b="1" dirty="0">
                <a:solidFill>
                  <a:srgbClr val="FFFF00"/>
                </a:solidFill>
              </a:rPr>
              <a:t>Источники финансирования дефицита федерального бюджета</a:t>
            </a:r>
          </a:p>
        </p:txBody>
      </p:sp>
    </p:spTree>
    <p:extLst>
      <p:ext uri="{BB962C8B-B14F-4D97-AF65-F5344CB8AC3E}">
        <p14:creationId xmlns:p14="http://schemas.microsoft.com/office/powerpoint/2010/main" val="192892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2579" y="828338"/>
            <a:ext cx="11198710" cy="3970318"/>
          </a:xfrm>
          <a:prstGeom prst="rect">
            <a:avLst/>
          </a:prstGeom>
        </p:spPr>
        <p:txBody>
          <a:bodyPr wrap="square">
            <a:spAutoFit/>
          </a:bodyPr>
          <a:lstStyle/>
          <a:p>
            <a:r>
              <a:rPr lang="ru-RU" sz="3600" b="1" dirty="0">
                <a:solidFill>
                  <a:srgbClr val="FFFF00"/>
                </a:solidFill>
              </a:rPr>
              <a:t>Кредиты Центрального банка Российской Федерации</a:t>
            </a:r>
            <a:r>
              <a:rPr lang="ru-RU" sz="3600" b="1" dirty="0"/>
              <a:t>, а также </a:t>
            </a:r>
            <a:r>
              <a:rPr lang="ru-RU" sz="3600" b="1" dirty="0">
                <a:solidFill>
                  <a:srgbClr val="FFFF00"/>
                </a:solidFill>
              </a:rPr>
              <a:t>приобретение</a:t>
            </a:r>
            <a:r>
              <a:rPr lang="ru-RU" sz="3600" b="1" dirty="0"/>
              <a:t> Центральным банком Российской Федерации </a:t>
            </a:r>
            <a:r>
              <a:rPr lang="ru-RU" sz="3600" b="1" dirty="0">
                <a:solidFill>
                  <a:srgbClr val="FFFF00"/>
                </a:solidFill>
              </a:rPr>
              <a:t>государственных ценных бумаг </a:t>
            </a:r>
            <a:r>
              <a:rPr lang="ru-RU" sz="3600" b="1" dirty="0"/>
              <a:t>Российской Федерации при их размещении </a:t>
            </a:r>
            <a:r>
              <a:rPr lang="ru-RU" sz="3600" b="1" dirty="0">
                <a:solidFill>
                  <a:srgbClr val="FF0000"/>
                </a:solidFill>
              </a:rPr>
              <a:t>не могут быть </a:t>
            </a:r>
            <a:r>
              <a:rPr lang="ru-RU" sz="3600" b="1" dirty="0"/>
              <a:t>источниками финансирования дефицита федерального бюджета.</a:t>
            </a:r>
            <a:br>
              <a:rPr lang="ru-RU" sz="3600" b="1" dirty="0"/>
            </a:br>
            <a:endParaRPr lang="ru-RU" sz="3600" b="1" dirty="0"/>
          </a:p>
        </p:txBody>
      </p:sp>
    </p:spTree>
    <p:extLst>
      <p:ext uri="{BB962C8B-B14F-4D97-AF65-F5344CB8AC3E}">
        <p14:creationId xmlns:p14="http://schemas.microsoft.com/office/powerpoint/2010/main" val="1815722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a:graphicFrameLocks/>
          </p:cNvGraphicFramePr>
          <p:nvPr>
            <p:extLst>
              <p:ext uri="{D42A27DB-BD31-4B8C-83A1-F6EECF244321}">
                <p14:modId xmlns:p14="http://schemas.microsoft.com/office/powerpoint/2010/main" val="1715894812"/>
              </p:ext>
            </p:extLst>
          </p:nvPr>
        </p:nvGraphicFramePr>
        <p:xfrm>
          <a:off x="1021976" y="613186"/>
          <a:ext cx="9897036" cy="56262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74421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040" y="410139"/>
            <a:ext cx="9133241" cy="6034196"/>
          </a:xfrm>
          <a:prstGeom prst="rect">
            <a:avLst/>
          </a:prstGeom>
        </p:spPr>
      </p:pic>
    </p:spTree>
    <p:extLst>
      <p:ext uri="{BB962C8B-B14F-4D97-AF65-F5344CB8AC3E}">
        <p14:creationId xmlns:p14="http://schemas.microsoft.com/office/powerpoint/2010/main" val="4183413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99223" y="2814029"/>
            <a:ext cx="10057753" cy="584775"/>
          </a:xfrm>
          <a:prstGeom prst="rect">
            <a:avLst/>
          </a:prstGeom>
        </p:spPr>
        <p:txBody>
          <a:bodyPr wrap="none">
            <a:spAutoFit/>
          </a:bodyPr>
          <a:lstStyle/>
          <a:p>
            <a:r>
              <a:rPr lang="ru-RU" sz="3200" b="1" dirty="0"/>
              <a:t>Дефицит бюджета </a:t>
            </a:r>
            <a:r>
              <a:rPr lang="ru-RU" sz="3200" b="1" dirty="0" smtClean="0"/>
              <a:t>на 2014 год – </a:t>
            </a:r>
            <a:r>
              <a:rPr lang="ru-RU" sz="3200" b="1" dirty="0"/>
              <a:t>389 593 865,8 тыс. руб.</a:t>
            </a:r>
          </a:p>
        </p:txBody>
      </p:sp>
      <p:sp>
        <p:nvSpPr>
          <p:cNvPr id="4" name="Прямоугольник 3"/>
          <p:cNvSpPr/>
          <p:nvPr/>
        </p:nvSpPr>
        <p:spPr>
          <a:xfrm>
            <a:off x="1299223" y="3319639"/>
            <a:ext cx="9743565" cy="584775"/>
          </a:xfrm>
          <a:prstGeom prst="rect">
            <a:avLst/>
          </a:prstGeom>
        </p:spPr>
        <p:txBody>
          <a:bodyPr wrap="none">
            <a:spAutoFit/>
          </a:bodyPr>
          <a:lstStyle/>
          <a:p>
            <a:r>
              <a:rPr lang="ru-RU" sz="3200" b="1" dirty="0"/>
              <a:t>Дефицит бюджета </a:t>
            </a:r>
            <a:r>
              <a:rPr lang="ru-RU" sz="3200" b="1" dirty="0" smtClean="0"/>
              <a:t>на 2015 год – </a:t>
            </a:r>
            <a:r>
              <a:rPr lang="ru-RU" sz="3200" b="1" dirty="0"/>
              <a:t>796 600 000 </a:t>
            </a:r>
            <a:r>
              <a:rPr lang="ru-RU" sz="3200" b="1" dirty="0" smtClean="0"/>
              <a:t>тыс</a:t>
            </a:r>
            <a:r>
              <a:rPr lang="ru-RU" sz="3200" b="1" dirty="0"/>
              <a:t>. руб.</a:t>
            </a:r>
          </a:p>
        </p:txBody>
      </p:sp>
      <p:sp>
        <p:nvSpPr>
          <p:cNvPr id="5" name="Прямоугольник 4"/>
          <p:cNvSpPr/>
          <p:nvPr/>
        </p:nvSpPr>
        <p:spPr>
          <a:xfrm>
            <a:off x="1299223" y="3825249"/>
            <a:ext cx="9743565" cy="584775"/>
          </a:xfrm>
          <a:prstGeom prst="rect">
            <a:avLst/>
          </a:prstGeom>
        </p:spPr>
        <p:txBody>
          <a:bodyPr wrap="none">
            <a:spAutoFit/>
          </a:bodyPr>
          <a:lstStyle/>
          <a:p>
            <a:r>
              <a:rPr lang="ru-RU" sz="3200" b="1" dirty="0"/>
              <a:t>Дефицит бюджета </a:t>
            </a:r>
            <a:r>
              <a:rPr lang="ru-RU" sz="3200" b="1" dirty="0" smtClean="0"/>
              <a:t>на 2016 год – </a:t>
            </a:r>
            <a:r>
              <a:rPr lang="ru-RU" sz="3200" b="1" dirty="0"/>
              <a:t>486 504 260 </a:t>
            </a:r>
            <a:r>
              <a:rPr lang="ru-RU" sz="3200" b="1" dirty="0" smtClean="0"/>
              <a:t>тыс</a:t>
            </a:r>
            <a:r>
              <a:rPr lang="ru-RU" sz="3200" b="1" dirty="0"/>
              <a:t>. руб.</a:t>
            </a:r>
          </a:p>
        </p:txBody>
      </p:sp>
      <p:sp>
        <p:nvSpPr>
          <p:cNvPr id="6" name="TextBox 5"/>
          <p:cNvSpPr txBox="1"/>
          <p:nvPr/>
        </p:nvSpPr>
        <p:spPr>
          <a:xfrm>
            <a:off x="1495945" y="217167"/>
            <a:ext cx="9156481" cy="584775"/>
          </a:xfrm>
          <a:prstGeom prst="rect">
            <a:avLst/>
          </a:prstGeom>
          <a:noFill/>
        </p:spPr>
        <p:txBody>
          <a:bodyPr wrap="none" rtlCol="0">
            <a:spAutoFit/>
          </a:bodyPr>
          <a:lstStyle/>
          <a:p>
            <a:r>
              <a:rPr lang="ru-RU" sz="3200" b="1" dirty="0" smtClean="0">
                <a:solidFill>
                  <a:srgbClr val="FF0000"/>
                </a:solidFill>
              </a:rPr>
              <a:t>Планирование дефицита федерального бюджета </a:t>
            </a:r>
            <a:endParaRPr lang="ru-RU" sz="3200" b="1" dirty="0">
              <a:solidFill>
                <a:srgbClr val="FF0000"/>
              </a:solidFill>
            </a:endParaRPr>
          </a:p>
        </p:txBody>
      </p:sp>
      <p:sp>
        <p:nvSpPr>
          <p:cNvPr id="7" name="Прямоугольник 6"/>
          <p:cNvSpPr/>
          <p:nvPr/>
        </p:nvSpPr>
        <p:spPr>
          <a:xfrm>
            <a:off x="2754557" y="953869"/>
            <a:ext cx="6096000" cy="1815882"/>
          </a:xfrm>
          <a:prstGeom prst="rect">
            <a:avLst/>
          </a:prstGeom>
        </p:spPr>
        <p:txBody>
          <a:bodyPr>
            <a:spAutoFit/>
          </a:bodyPr>
          <a:lstStyle/>
          <a:p>
            <a:pPr algn="ctr"/>
            <a:r>
              <a:rPr lang="ru-RU" sz="2800" b="1" dirty="0" smtClean="0">
                <a:solidFill>
                  <a:srgbClr val="FFFF00"/>
                </a:solidFill>
              </a:rPr>
              <a:t>Федеральный закон </a:t>
            </a:r>
            <a:r>
              <a:rPr lang="ru-RU" sz="2800" b="1" dirty="0">
                <a:solidFill>
                  <a:srgbClr val="FFFF00"/>
                </a:solidFill>
              </a:rPr>
              <a:t>от 2 декабря 2013 г. N 349-ФЗ "О </a:t>
            </a:r>
            <a:r>
              <a:rPr lang="ru-RU" sz="2800" b="1" i="1" dirty="0">
                <a:solidFill>
                  <a:srgbClr val="FFFF00"/>
                </a:solidFill>
              </a:rPr>
              <a:t>федеральном</a:t>
            </a:r>
            <a:r>
              <a:rPr lang="ru-RU" sz="2800" b="1" dirty="0">
                <a:solidFill>
                  <a:srgbClr val="FFFF00"/>
                </a:solidFill>
              </a:rPr>
              <a:t> </a:t>
            </a:r>
            <a:r>
              <a:rPr lang="ru-RU" sz="2800" b="1" i="1" dirty="0">
                <a:solidFill>
                  <a:srgbClr val="FFFF00"/>
                </a:solidFill>
              </a:rPr>
              <a:t>бюджете</a:t>
            </a:r>
            <a:r>
              <a:rPr lang="ru-RU" sz="2800" b="1" dirty="0">
                <a:solidFill>
                  <a:srgbClr val="FFFF00"/>
                </a:solidFill>
              </a:rPr>
              <a:t> на </a:t>
            </a:r>
            <a:r>
              <a:rPr lang="ru-RU" sz="2800" b="1" i="1" dirty="0">
                <a:solidFill>
                  <a:srgbClr val="FFFF00"/>
                </a:solidFill>
              </a:rPr>
              <a:t>2014</a:t>
            </a:r>
            <a:r>
              <a:rPr lang="ru-RU" sz="2800" b="1" dirty="0">
                <a:solidFill>
                  <a:srgbClr val="FFFF00"/>
                </a:solidFill>
              </a:rPr>
              <a:t> год и на плановый период 2015 и 2016 годов"</a:t>
            </a:r>
          </a:p>
        </p:txBody>
      </p:sp>
    </p:spTree>
    <p:extLst>
      <p:ext uri="{BB962C8B-B14F-4D97-AF65-F5344CB8AC3E}">
        <p14:creationId xmlns:p14="http://schemas.microsoft.com/office/powerpoint/2010/main" val="1471168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Прямоугольник 1"/>
          <p:cNvSpPr>
            <a:spLocks noChangeArrowheads="1"/>
          </p:cNvSpPr>
          <p:nvPr/>
        </p:nvSpPr>
        <p:spPr bwMode="auto">
          <a:xfrm>
            <a:off x="549275" y="357188"/>
            <a:ext cx="111760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5082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just"/>
            <a:r>
              <a:rPr lang="ru-RU" sz="2800" b="1" u="sng" dirty="0">
                <a:solidFill>
                  <a:srgbClr val="FFFF00"/>
                </a:solidFill>
                <a:latin typeface="Times New Roman" panose="02020603050405020304" pitchFamily="18" charset="0"/>
                <a:cs typeface="Times New Roman" panose="02020603050405020304" pitchFamily="18" charset="0"/>
              </a:rPr>
              <a:t>Государственный кредит</a:t>
            </a:r>
            <a:r>
              <a:rPr lang="ru-RU" sz="2800" b="1" dirty="0">
                <a:solidFill>
                  <a:srgbClr val="FFFF00"/>
                </a:solidFill>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представляет собой форму кредитных отношений между государством, юридическими и физическими лицами, когда государство выступает как заемщик, кредитор или гарант. </a:t>
            </a:r>
          </a:p>
          <a:p>
            <a:pPr algn="just"/>
            <a:endParaRPr lang="ru-RU" sz="2400" dirty="0">
              <a:latin typeface="Times New Roman" panose="02020603050405020304" pitchFamily="18" charset="0"/>
              <a:cs typeface="Times New Roman" panose="02020603050405020304" pitchFamily="18" charset="0"/>
            </a:endParaRPr>
          </a:p>
          <a:p>
            <a:pPr algn="just"/>
            <a:r>
              <a:rPr lang="ru-RU" sz="2800" dirty="0">
                <a:latin typeface="Times New Roman" panose="02020603050405020304" pitchFamily="18" charset="0"/>
                <a:cs typeface="Times New Roman" panose="02020603050405020304" pitchFamily="18" charset="0"/>
              </a:rPr>
              <a:t>Чаще всего государство выступает как заемщик, используя средства государственного кредита для погашения дефицита государственного бюджета. Поэтому </a:t>
            </a:r>
            <a:r>
              <a:rPr lang="ru-RU" sz="2800" dirty="0">
                <a:solidFill>
                  <a:srgbClr val="FFFF00"/>
                </a:solidFill>
                <a:latin typeface="Times New Roman" panose="02020603050405020304" pitchFamily="18" charset="0"/>
                <a:cs typeface="Times New Roman" panose="02020603050405020304" pitchFamily="18" charset="0"/>
              </a:rPr>
              <a:t>объективная необходимость государственного кредита </a:t>
            </a:r>
            <a:r>
              <a:rPr lang="ru-RU" sz="2800" dirty="0">
                <a:latin typeface="Times New Roman" panose="02020603050405020304" pitchFamily="18" charset="0"/>
                <a:cs typeface="Times New Roman" panose="02020603050405020304" pitchFamily="18" charset="0"/>
              </a:rPr>
              <a:t>обусловлена, в первую очередь, </a:t>
            </a:r>
            <a:r>
              <a:rPr lang="ru-RU" sz="2800" dirty="0">
                <a:solidFill>
                  <a:srgbClr val="FFFF00"/>
                </a:solidFill>
                <a:latin typeface="Times New Roman" panose="02020603050405020304" pitchFamily="18" charset="0"/>
                <a:cs typeface="Times New Roman" panose="02020603050405020304" pitchFamily="18" charset="0"/>
              </a:rPr>
              <a:t>превышением государственных расходов над его доходами</a:t>
            </a:r>
            <a:r>
              <a:rPr lang="ru-RU" sz="2800" dirty="0">
                <a:latin typeface="Times New Roman" panose="02020603050405020304" pitchFamily="18" charset="0"/>
                <a:cs typeface="Times New Roman" panose="02020603050405020304" pitchFamily="18" charset="0"/>
              </a:rPr>
              <a:t>.</a:t>
            </a:r>
          </a:p>
          <a:p>
            <a:pPr algn="just"/>
            <a:r>
              <a:rPr lang="ru-RU" sz="2800" dirty="0">
                <a:latin typeface="Times New Roman" panose="02020603050405020304" pitchFamily="18" charset="0"/>
                <a:cs typeface="Times New Roman" panose="02020603050405020304" pitchFamily="18" charset="0"/>
              </a:rPr>
              <a:t>Реже государство выступает как кредитор, предоставляя займы другим государствам и частным компаниям.</a:t>
            </a:r>
          </a:p>
          <a:p>
            <a:pPr algn="just"/>
            <a:r>
              <a:rPr lang="ru-RU" sz="2800" dirty="0">
                <a:latin typeface="Times New Roman" panose="02020603050405020304" pitchFamily="18" charset="0"/>
                <a:cs typeface="Times New Roman" panose="02020603050405020304" pitchFamily="18" charset="0"/>
              </a:rPr>
              <a:t>Если же государство берет на себя ответственность за погашение частных обязательств, то оно выступает как гарант.</a:t>
            </a:r>
          </a:p>
        </p:txBody>
      </p:sp>
    </p:spTree>
    <p:extLst>
      <p:ext uri="{BB962C8B-B14F-4D97-AF65-F5344CB8AC3E}">
        <p14:creationId xmlns:p14="http://schemas.microsoft.com/office/powerpoint/2010/main" val="5752285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99247" y="505609"/>
            <a:ext cx="10736132" cy="5632311"/>
          </a:xfrm>
          <a:prstGeom prst="rect">
            <a:avLst/>
          </a:prstGeom>
        </p:spPr>
        <p:txBody>
          <a:bodyPr wrap="square">
            <a:spAutoFit/>
          </a:bodyPr>
          <a:lstStyle/>
          <a:p>
            <a:pPr indent="252095">
              <a:spcAft>
                <a:spcPts val="0"/>
              </a:spcAft>
            </a:pPr>
            <a:r>
              <a:rPr lang="ru-RU" sz="2800" b="1" dirty="0">
                <a:solidFill>
                  <a:srgbClr val="FFFF00"/>
                </a:solidFill>
                <a:latin typeface="Times New Roman" panose="02020603050405020304" pitchFamily="18" charset="0"/>
                <a:ea typeface="Times New Roman" panose="02020603050405020304" pitchFamily="18" charset="0"/>
              </a:rPr>
              <a:t>Государственный кредит</a:t>
            </a:r>
            <a:r>
              <a:rPr lang="ru-RU" sz="2800" b="1" dirty="0">
                <a:latin typeface="Times New Roman" panose="02020603050405020304" pitchFamily="18" charset="0"/>
                <a:ea typeface="Times New Roman" panose="02020603050405020304" pitchFamily="18" charset="0"/>
              </a:rPr>
              <a:t> представляет собой важное звено финансовой системы, обслуживающее, прежде всего централизованные фонды денежных средств. Будучи элементом государственных финансов, государственный кредит соединяет в себе черты финансовой и кредитной категорий</a:t>
            </a:r>
            <a:r>
              <a:rPr lang="ru-RU" sz="2800" b="1" dirty="0" smtClean="0">
                <a:latin typeface="Times New Roman" panose="02020603050405020304" pitchFamily="18" charset="0"/>
                <a:ea typeface="Times New Roman" panose="02020603050405020304" pitchFamily="18" charset="0"/>
              </a:rPr>
              <a:t>.</a:t>
            </a:r>
          </a:p>
          <a:p>
            <a:pPr indent="252095">
              <a:spcAft>
                <a:spcPts val="0"/>
              </a:spcAft>
            </a:pPr>
            <a:endParaRPr lang="ru-RU" sz="2800" b="1" dirty="0" smtClean="0">
              <a:latin typeface="Times New Roman" panose="02020603050405020304" pitchFamily="18" charset="0"/>
              <a:ea typeface="Times New Roman" panose="02020603050405020304" pitchFamily="18" charset="0"/>
            </a:endParaRPr>
          </a:p>
          <a:p>
            <a:pPr indent="252095">
              <a:spcAft>
                <a:spcPts val="0"/>
              </a:spcAft>
            </a:pPr>
            <a:r>
              <a:rPr lang="ru-RU" sz="3200" b="1" dirty="0"/>
              <a:t>Государственный кредит предоставляется на возвратной, платной, срочной основе, имеет целевой характер и материальное обеспечение. Все эти характеристики роднят его с традиционными видами банковского и коммерческого кредита. Однако государственный кредит имеет ряд особенностей. </a:t>
            </a:r>
            <a:endParaRPr lang="ru-RU" sz="32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78971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1821" y="243077"/>
            <a:ext cx="10865224" cy="6186309"/>
          </a:xfrm>
          <a:prstGeom prst="rect">
            <a:avLst/>
          </a:prstGeom>
        </p:spPr>
        <p:txBody>
          <a:bodyPr wrap="square">
            <a:spAutoFit/>
          </a:bodyPr>
          <a:lstStyle/>
          <a:p>
            <a:pPr indent="252095" algn="just">
              <a:spcAft>
                <a:spcPts val="0"/>
              </a:spcAft>
            </a:pPr>
            <a:r>
              <a:rPr lang="ru-RU" sz="2200" b="1" dirty="0">
                <a:latin typeface="Times New Roman" panose="02020603050405020304" pitchFamily="18" charset="0"/>
                <a:ea typeface="Times New Roman" panose="02020603050405020304" pitchFamily="18" charset="0"/>
              </a:rPr>
              <a:t>В отличие от банковского кредита </a:t>
            </a:r>
            <a:r>
              <a:rPr lang="ru-RU" sz="2200" b="1" dirty="0">
                <a:solidFill>
                  <a:srgbClr val="FFFF00"/>
                </a:solidFill>
                <a:latin typeface="Times New Roman" panose="02020603050405020304" pitchFamily="18" charset="0"/>
                <a:ea typeface="Times New Roman" panose="02020603050405020304" pitchFamily="18" charset="0"/>
              </a:rPr>
              <a:t>государственный кредит</a:t>
            </a:r>
            <a:r>
              <a:rPr lang="ru-RU" sz="2200" b="1" dirty="0">
                <a:latin typeface="Times New Roman" panose="02020603050405020304" pitchFamily="18" charset="0"/>
                <a:ea typeface="Times New Roman" panose="02020603050405020304" pitchFamily="18" charset="0"/>
              </a:rPr>
              <a:t>:</a:t>
            </a:r>
          </a:p>
          <a:p>
            <a:pPr marL="342900" lvl="0" indent="-342900" algn="just">
              <a:spcAft>
                <a:spcPts val="0"/>
              </a:spcAft>
              <a:buFont typeface="Wingdings" panose="05000000000000000000" pitchFamily="2" charset="2"/>
              <a:buChar char=""/>
              <a:tabLst>
                <a:tab pos="342900" algn="l"/>
              </a:tabLst>
            </a:pPr>
            <a:r>
              <a:rPr lang="ru-RU" sz="2200" b="1" dirty="0">
                <a:latin typeface="Times New Roman" panose="02020603050405020304" pitchFamily="18" charset="0"/>
                <a:ea typeface="Times New Roman" panose="02020603050405020304" pitchFamily="18" charset="0"/>
              </a:rPr>
              <a:t>предоставляется главным образом на покрытие дефицита бюджета, в да время как банковский кредит предоставляется для финансирования текущих нужд хозяйствующих субъектов;</a:t>
            </a:r>
          </a:p>
          <a:p>
            <a:pPr marL="342900" lvl="0" indent="-342900" algn="just">
              <a:spcAft>
                <a:spcPts val="0"/>
              </a:spcAft>
              <a:buFont typeface="Wingdings" panose="05000000000000000000" pitchFamily="2" charset="2"/>
              <a:buChar char=""/>
              <a:tabLst>
                <a:tab pos="342900" algn="l"/>
              </a:tabLst>
            </a:pPr>
            <a:r>
              <a:rPr lang="ru-RU" sz="2200" b="1" dirty="0">
                <a:latin typeface="Times New Roman" panose="02020603050405020304" pitchFamily="18" charset="0"/>
                <a:ea typeface="Times New Roman" panose="02020603050405020304" pitchFamily="18" charset="0"/>
              </a:rPr>
              <a:t>привлекая средства хозяйствующих субъектов и граждан, государственный кредит выступает как вторичное перераспределение национального дохода;</a:t>
            </a:r>
          </a:p>
          <a:p>
            <a:pPr marL="342900" lvl="0" indent="-342900" algn="just">
              <a:spcAft>
                <a:spcPts val="0"/>
              </a:spcAft>
              <a:buFont typeface="Wingdings" panose="05000000000000000000" pitchFamily="2" charset="2"/>
              <a:buChar char=""/>
              <a:tabLst>
                <a:tab pos="342900" algn="l"/>
              </a:tabLst>
            </a:pPr>
            <a:r>
              <a:rPr lang="ru-RU" sz="2200" b="1" dirty="0">
                <a:latin typeface="Times New Roman" panose="02020603050405020304" pitchFamily="18" charset="0"/>
                <a:ea typeface="Times New Roman" panose="02020603050405020304" pitchFamily="18" charset="0"/>
              </a:rPr>
              <a:t>обеспечивается всем имуществом, находящимся в собственности государства, составляющем государственную казну;</a:t>
            </a:r>
          </a:p>
          <a:p>
            <a:pPr marL="342900" lvl="0" indent="-342900" algn="just">
              <a:spcAft>
                <a:spcPts val="0"/>
              </a:spcAft>
              <a:buFont typeface="Wingdings" panose="05000000000000000000" pitchFamily="2" charset="2"/>
              <a:buChar char=""/>
              <a:tabLst>
                <a:tab pos="342900" algn="l"/>
              </a:tabLst>
            </a:pPr>
            <a:r>
              <a:rPr lang="ru-RU" sz="2200" b="1" dirty="0">
                <a:latin typeface="Times New Roman" panose="02020603050405020304" pitchFamily="18" charset="0"/>
                <a:ea typeface="Times New Roman" panose="02020603050405020304" pitchFamily="18" charset="0"/>
              </a:rPr>
              <a:t>не имеет строго целевого характера использования, тогда как средства, заимствованные у кредитных организаций, могут быть использованы только на определенные цели;</a:t>
            </a:r>
          </a:p>
          <a:p>
            <a:pPr marL="342900" lvl="0" indent="-342900" algn="just">
              <a:spcAft>
                <a:spcPts val="0"/>
              </a:spcAft>
              <a:buFont typeface="Wingdings" panose="05000000000000000000" pitchFamily="2" charset="2"/>
              <a:buChar char=""/>
              <a:tabLst>
                <a:tab pos="342900" algn="l"/>
              </a:tabLst>
            </a:pPr>
            <a:r>
              <a:rPr lang="ru-RU" sz="2200" b="1" dirty="0">
                <a:latin typeface="Times New Roman" panose="02020603050405020304" pitchFamily="18" charset="0"/>
                <a:ea typeface="Times New Roman" panose="02020603050405020304" pitchFamily="18" charset="0"/>
              </a:rPr>
              <a:t>сокращает количество денег в обращении. Банковский кредит может, наоборот, быть причиной появления избыточной денежной массы;</a:t>
            </a:r>
          </a:p>
          <a:p>
            <a:pPr marL="342900" lvl="0" indent="-342900" algn="just">
              <a:spcAft>
                <a:spcPts val="0"/>
              </a:spcAft>
              <a:buFont typeface="Wingdings" panose="05000000000000000000" pitchFamily="2" charset="2"/>
              <a:buChar char=""/>
              <a:tabLst>
                <a:tab pos="342900" algn="l"/>
              </a:tabLst>
            </a:pPr>
            <a:r>
              <a:rPr lang="ru-RU" sz="2200" b="1" dirty="0">
                <a:latin typeface="Times New Roman" panose="02020603050405020304" pitchFamily="18" charset="0"/>
                <a:ea typeface="Times New Roman" panose="02020603050405020304" pitchFamily="18" charset="0"/>
              </a:rPr>
              <a:t>погашение государственного кредита осуществляется за счет налогов или новых займов. Для банковского кредита источником погашения являются денежные средства хозяйствующих субъектов;</a:t>
            </a:r>
          </a:p>
          <a:p>
            <a:pPr marL="342900" lvl="0" indent="-342900" algn="just">
              <a:spcAft>
                <a:spcPts val="0"/>
              </a:spcAft>
              <a:buFont typeface="Wingdings" panose="05000000000000000000" pitchFamily="2" charset="2"/>
              <a:buChar char=""/>
              <a:tabLst>
                <a:tab pos="342900" algn="l"/>
              </a:tabLst>
            </a:pPr>
            <a:r>
              <a:rPr lang="ru-RU" sz="2200" b="1" dirty="0">
                <a:latin typeface="Times New Roman" panose="02020603050405020304" pitchFamily="18" charset="0"/>
                <a:ea typeface="Times New Roman" panose="02020603050405020304" pitchFamily="18" charset="0"/>
              </a:rPr>
              <a:t>находит свое непосредственное выражение в формировании внутреннего и внешнего долга.</a:t>
            </a:r>
            <a:endParaRPr lang="ru-RU" sz="22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515944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7732" y="416508"/>
            <a:ext cx="10671586" cy="5632311"/>
          </a:xfrm>
          <a:prstGeom prst="rect">
            <a:avLst/>
          </a:prstGeom>
        </p:spPr>
        <p:txBody>
          <a:bodyPr wrap="square">
            <a:spAutoFit/>
          </a:bodyPr>
          <a:lstStyle/>
          <a:p>
            <a:pPr indent="252095" algn="just">
              <a:spcAft>
                <a:spcPts val="0"/>
              </a:spcAft>
            </a:pPr>
            <a:r>
              <a:rPr lang="ru-RU" sz="2400" b="1" dirty="0">
                <a:latin typeface="Times New Roman" panose="02020603050405020304" pitchFamily="18" charset="0"/>
                <a:ea typeface="Times New Roman" panose="02020603050405020304" pitchFamily="18" charset="0"/>
              </a:rPr>
              <a:t>Государственный кредит выполняет две основные функции - </a:t>
            </a:r>
            <a:r>
              <a:rPr lang="ru-RU" sz="2400" b="1" dirty="0">
                <a:solidFill>
                  <a:srgbClr val="FFFF00"/>
                </a:solidFill>
                <a:latin typeface="Times New Roman" panose="02020603050405020304" pitchFamily="18" charset="0"/>
                <a:ea typeface="Times New Roman" panose="02020603050405020304" pitchFamily="18" charset="0"/>
              </a:rPr>
              <a:t>фискальную и регулирующую</a:t>
            </a:r>
            <a:r>
              <a:rPr lang="ru-RU" sz="2400" b="1" dirty="0">
                <a:latin typeface="Times New Roman" panose="02020603050405020304" pitchFamily="18" charset="0"/>
                <a:ea typeface="Times New Roman" panose="02020603050405020304" pitchFamily="18" charset="0"/>
              </a:rPr>
              <a:t>.</a:t>
            </a:r>
          </a:p>
          <a:p>
            <a:pPr indent="252095" algn="just">
              <a:spcAft>
                <a:spcPts val="0"/>
              </a:spcAft>
            </a:pPr>
            <a:r>
              <a:rPr lang="ru-RU" sz="2400" b="1" dirty="0">
                <a:latin typeface="Times New Roman" panose="02020603050405020304" pitchFamily="18" charset="0"/>
                <a:ea typeface="Times New Roman" panose="02020603050405020304" pitchFamily="18" charset="0"/>
              </a:rPr>
              <a:t>Посредством </a:t>
            </a:r>
            <a:r>
              <a:rPr lang="ru-RU" sz="2400" b="1" i="1" dirty="0">
                <a:solidFill>
                  <a:srgbClr val="FFFF00"/>
                </a:solidFill>
                <a:latin typeface="Times New Roman" panose="02020603050405020304" pitchFamily="18" charset="0"/>
                <a:ea typeface="Times New Roman" panose="02020603050405020304" pitchFamily="18" charset="0"/>
              </a:rPr>
              <a:t>фискальной функции</a:t>
            </a:r>
            <a:r>
              <a:rPr lang="ru-RU" sz="2400" b="1" dirty="0">
                <a:solidFill>
                  <a:srgbClr val="FFFF00"/>
                </a:solidFill>
                <a:latin typeface="Times New Roman" panose="02020603050405020304" pitchFamily="18" charset="0"/>
                <a:ea typeface="Times New Roman" panose="02020603050405020304" pitchFamily="18" charset="0"/>
              </a:rPr>
              <a:t> </a:t>
            </a:r>
            <a:r>
              <a:rPr lang="ru-RU" sz="2400" b="1" dirty="0">
                <a:latin typeface="Times New Roman" panose="02020603050405020304" pitchFamily="18" charset="0"/>
                <a:ea typeface="Times New Roman" panose="02020603050405020304" pitchFamily="18" charset="0"/>
              </a:rPr>
              <a:t>осуществляется формирование централизованного денежного фонда и в доход государства поступают дополнительные средства. Эти средства могут быть использованы как для финансирования расходов государства, так и для погашения дефицита бюджета.</a:t>
            </a:r>
          </a:p>
          <a:p>
            <a:pPr indent="252095" algn="just">
              <a:spcAft>
                <a:spcPts val="0"/>
              </a:spcAft>
            </a:pPr>
            <a:r>
              <a:rPr lang="ru-RU" sz="2400" b="1" dirty="0">
                <a:latin typeface="Times New Roman" panose="02020603050405020304" pitchFamily="18" charset="0"/>
                <a:ea typeface="Times New Roman" panose="02020603050405020304" pitchFamily="18" charset="0"/>
              </a:rPr>
              <a:t>Посредством фискальной функции денежные ресурсы перераспределяются между федеральным бюджетом, международными финансово-кредитными организациями, юридическими и физическими лицами, а также бюджетами разных уровней.</a:t>
            </a:r>
          </a:p>
          <a:p>
            <a:pPr indent="252095" algn="just">
              <a:spcAft>
                <a:spcPts val="0"/>
              </a:spcAft>
            </a:pPr>
            <a:r>
              <a:rPr lang="ru-RU" sz="2400" b="1" i="1" dirty="0">
                <a:solidFill>
                  <a:srgbClr val="FFFF00"/>
                </a:solidFill>
                <a:latin typeface="Times New Roman" panose="02020603050405020304" pitchFamily="18" charset="0"/>
                <a:ea typeface="Times New Roman" panose="02020603050405020304" pitchFamily="18" charset="0"/>
              </a:rPr>
              <a:t>Регулирующая функция</a:t>
            </a:r>
            <a:r>
              <a:rPr lang="ru-RU" sz="2400" b="1" dirty="0">
                <a:solidFill>
                  <a:srgbClr val="FFFF00"/>
                </a:solidFill>
                <a:latin typeface="Times New Roman" panose="02020603050405020304" pitchFamily="18" charset="0"/>
                <a:ea typeface="Times New Roman" panose="02020603050405020304" pitchFamily="18" charset="0"/>
              </a:rPr>
              <a:t> </a:t>
            </a:r>
            <a:r>
              <a:rPr lang="ru-RU" sz="2400" b="1" dirty="0">
                <a:latin typeface="Times New Roman" panose="02020603050405020304" pitchFamily="18" charset="0"/>
                <a:ea typeface="Times New Roman" panose="02020603050405020304" pitchFamily="18" charset="0"/>
              </a:rPr>
              <a:t>государственного кредита проявляется в том, что, вступая в кредитные отношения, государство тем самым воздействует на состояние денежного обращения, уровень ставок на рынке денег и капитала, на производство и занятость.</a:t>
            </a:r>
            <a:endParaRPr lang="ru-RU"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067977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8339" y="311972"/>
            <a:ext cx="10779162" cy="4955203"/>
          </a:xfrm>
          <a:prstGeom prst="rect">
            <a:avLst/>
          </a:prstGeom>
        </p:spPr>
        <p:txBody>
          <a:bodyPr wrap="square">
            <a:spAutoFit/>
          </a:bodyPr>
          <a:lstStyle/>
          <a:p>
            <a:r>
              <a:rPr lang="ru-RU" sz="3200" b="1" dirty="0" smtClean="0">
                <a:solidFill>
                  <a:srgbClr val="FFFF00"/>
                </a:solidFill>
                <a:latin typeface="JournalC"/>
              </a:rPr>
              <a:t>Целями </a:t>
            </a:r>
            <a:r>
              <a:rPr lang="ru-RU" sz="3200" b="1" dirty="0">
                <a:solidFill>
                  <a:srgbClr val="FFFF00"/>
                </a:solidFill>
                <a:latin typeface="JournalC"/>
              </a:rPr>
              <a:t>государственного и муниципального кредитования</a:t>
            </a:r>
          </a:p>
          <a:p>
            <a:r>
              <a:rPr lang="ru-RU" sz="2800" dirty="0">
                <a:latin typeface="JournalC"/>
              </a:rPr>
              <a:t>могут выступать:</a:t>
            </a:r>
          </a:p>
          <a:p>
            <a:r>
              <a:rPr lang="ru-RU" sz="2800" dirty="0">
                <a:latin typeface="SymbolMT"/>
              </a:rPr>
              <a:t>• </a:t>
            </a:r>
            <a:r>
              <a:rPr lang="ru-RU" sz="2800" dirty="0">
                <a:latin typeface="JournalC"/>
              </a:rPr>
              <a:t>финансирование бюджетного дефицита,</a:t>
            </a:r>
          </a:p>
          <a:p>
            <a:r>
              <a:rPr lang="ru-RU" sz="2800" dirty="0">
                <a:latin typeface="SymbolMT"/>
              </a:rPr>
              <a:t>• </a:t>
            </a:r>
            <a:r>
              <a:rPr lang="ru-RU" sz="2800" dirty="0">
                <a:latin typeface="JournalC"/>
              </a:rPr>
              <a:t>проведение региональной </a:t>
            </a:r>
            <a:r>
              <a:rPr lang="ru-RU" sz="2800" dirty="0" smtClean="0">
                <a:latin typeface="JournalC"/>
              </a:rPr>
              <a:t>финансово-кредитной </a:t>
            </a:r>
            <a:r>
              <a:rPr lang="ru-RU" sz="2800" dirty="0">
                <a:latin typeface="JournalC"/>
              </a:rPr>
              <a:t>политики, </a:t>
            </a:r>
            <a:r>
              <a:rPr lang="ru-RU" sz="2800" dirty="0" smtClean="0">
                <a:latin typeface="JournalC"/>
              </a:rPr>
              <a:t>направленной </a:t>
            </a:r>
            <a:r>
              <a:rPr lang="ru-RU" sz="2800" dirty="0">
                <a:latin typeface="JournalC"/>
              </a:rPr>
              <a:t>на выравнивание </a:t>
            </a:r>
            <a:r>
              <a:rPr lang="ru-RU" sz="2800" dirty="0" smtClean="0">
                <a:latin typeface="JournalC"/>
              </a:rPr>
              <a:t>социально-экономических условий жизни </a:t>
            </a:r>
            <a:r>
              <a:rPr lang="ru-RU" sz="2800" dirty="0">
                <a:latin typeface="JournalC"/>
              </a:rPr>
              <a:t>населения и функционирования региональных экономик,</a:t>
            </a:r>
          </a:p>
          <a:p>
            <a:r>
              <a:rPr lang="ru-RU" sz="2800" dirty="0">
                <a:latin typeface="SymbolMT"/>
              </a:rPr>
              <a:t>• </a:t>
            </a:r>
            <a:r>
              <a:rPr lang="ru-RU" sz="2800" dirty="0">
                <a:latin typeface="JournalC"/>
              </a:rPr>
              <a:t>поддержка муниципальных образований,</a:t>
            </a:r>
          </a:p>
          <a:p>
            <a:r>
              <a:rPr lang="ru-RU" sz="2800" dirty="0">
                <a:latin typeface="SymbolMT"/>
              </a:rPr>
              <a:t>• </a:t>
            </a:r>
            <a:r>
              <a:rPr lang="ru-RU" sz="2800" dirty="0">
                <a:latin typeface="JournalC"/>
              </a:rPr>
              <a:t>поддержка приоритетных для экономики секторов и видов </a:t>
            </a:r>
            <a:r>
              <a:rPr lang="ru-RU" sz="2800" dirty="0" smtClean="0">
                <a:latin typeface="JournalC"/>
              </a:rPr>
              <a:t>деятельности</a:t>
            </a:r>
            <a:r>
              <a:rPr lang="ru-RU" sz="2800" dirty="0">
                <a:latin typeface="JournalC"/>
              </a:rPr>
              <a:t>.</a:t>
            </a:r>
            <a:endParaRPr lang="ru-RU" sz="2800" dirty="0"/>
          </a:p>
        </p:txBody>
      </p:sp>
    </p:spTree>
    <p:extLst>
      <p:ext uri="{BB962C8B-B14F-4D97-AF65-F5344CB8AC3E}">
        <p14:creationId xmlns:p14="http://schemas.microsoft.com/office/powerpoint/2010/main" val="24974489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0005" y="376519"/>
            <a:ext cx="10607040" cy="5878532"/>
          </a:xfrm>
          <a:prstGeom prst="rect">
            <a:avLst/>
          </a:prstGeom>
        </p:spPr>
        <p:txBody>
          <a:bodyPr wrap="square">
            <a:spAutoFit/>
          </a:bodyPr>
          <a:lstStyle/>
          <a:p>
            <a:pPr indent="228600" algn="ctr">
              <a:spcAft>
                <a:spcPts val="0"/>
              </a:spcAft>
            </a:pPr>
            <a:r>
              <a:rPr lang="ru-RU" sz="3200" b="1" dirty="0">
                <a:solidFill>
                  <a:srgbClr val="FFFF00"/>
                </a:solidFill>
                <a:latin typeface="Times New Roman" panose="02020603050405020304" pitchFamily="18" charset="0"/>
                <a:ea typeface="Times New Roman" panose="02020603050405020304" pitchFamily="18" charset="0"/>
              </a:rPr>
              <a:t>Управление государственным кредитом </a:t>
            </a:r>
            <a:r>
              <a:rPr lang="ru-RU" sz="3200" b="1" dirty="0">
                <a:latin typeface="Times New Roman" panose="02020603050405020304" pitchFamily="18" charset="0"/>
                <a:ea typeface="Times New Roman" panose="02020603050405020304" pitchFamily="18" charset="0"/>
              </a:rPr>
              <a:t>может рассматриваться в узком и широком смысле. </a:t>
            </a:r>
            <a:endParaRPr lang="ru-RU" sz="3200" b="1" dirty="0" smtClean="0">
              <a:latin typeface="Times New Roman" panose="02020603050405020304" pitchFamily="18" charset="0"/>
              <a:ea typeface="Times New Roman" panose="02020603050405020304" pitchFamily="18" charset="0"/>
            </a:endParaRPr>
          </a:p>
          <a:p>
            <a:pPr indent="228600" algn="just">
              <a:spcAft>
                <a:spcPts val="0"/>
              </a:spcAft>
            </a:pPr>
            <a:endParaRPr lang="ru-RU" sz="2400" b="1" dirty="0">
              <a:latin typeface="Times New Roman" panose="02020603050405020304" pitchFamily="18" charset="0"/>
              <a:ea typeface="Times New Roman" panose="02020603050405020304" pitchFamily="18" charset="0"/>
            </a:endParaRPr>
          </a:p>
          <a:p>
            <a:pPr indent="228600" algn="just">
              <a:spcAft>
                <a:spcPts val="0"/>
              </a:spcAft>
            </a:pPr>
            <a:r>
              <a:rPr lang="ru-RU" sz="2400" b="1" dirty="0">
                <a:latin typeface="Times New Roman" panose="02020603050405020304" pitchFamily="18" charset="0"/>
                <a:ea typeface="Times New Roman" panose="02020603050405020304" pitchFamily="18" charset="0"/>
              </a:rPr>
              <a:t>Под управлением государственным кредитом </a:t>
            </a:r>
            <a:r>
              <a:rPr lang="ru-RU" sz="2400" b="1" dirty="0">
                <a:solidFill>
                  <a:srgbClr val="FFFF00"/>
                </a:solidFill>
                <a:latin typeface="Times New Roman" panose="02020603050405020304" pitchFamily="18" charset="0"/>
                <a:ea typeface="Times New Roman" panose="02020603050405020304" pitchFamily="18" charset="0"/>
              </a:rPr>
              <a:t>в широком смысле </a:t>
            </a:r>
            <a:r>
              <a:rPr lang="ru-RU" sz="2400" b="1" dirty="0">
                <a:latin typeface="Times New Roman" panose="02020603050405020304" pitchFamily="18" charset="0"/>
                <a:ea typeface="Times New Roman" panose="02020603050405020304" pitchFamily="18" charset="0"/>
              </a:rPr>
              <a:t>понимается формирование одного из направлений финансовой политики государства, связанной с его деятельностью в качестве заемщика, кредитора и </a:t>
            </a:r>
            <a:r>
              <a:rPr lang="ru-RU" sz="2400" b="1" dirty="0" smtClean="0">
                <a:latin typeface="Times New Roman" panose="02020603050405020304" pitchFamily="18" charset="0"/>
                <a:ea typeface="Times New Roman" panose="02020603050405020304" pitchFamily="18" charset="0"/>
              </a:rPr>
              <a:t>гаранта.</a:t>
            </a:r>
          </a:p>
          <a:p>
            <a:pPr indent="228600" algn="just">
              <a:spcAft>
                <a:spcPts val="0"/>
              </a:spcAft>
            </a:pPr>
            <a:r>
              <a:rPr lang="ru-RU" sz="2400" b="1" dirty="0" smtClean="0">
                <a:latin typeface="Times New Roman" panose="02020603050405020304" pitchFamily="18" charset="0"/>
                <a:ea typeface="Times New Roman" panose="02020603050405020304" pitchFamily="18" charset="0"/>
              </a:rPr>
              <a:t>Управление </a:t>
            </a:r>
            <a:r>
              <a:rPr lang="ru-RU" sz="2400" b="1" dirty="0">
                <a:latin typeface="Times New Roman" panose="02020603050405020304" pitchFamily="18" charset="0"/>
                <a:ea typeface="Times New Roman" panose="02020603050405020304" pitchFamily="18" charset="0"/>
              </a:rPr>
              <a:t>государственным кредитом в широком смысле как одно из направлений финансовой политики находится в руках органов власти и управления государством. Именно они определяют общий объем бюджетного дефицита и, следовательно, объем займов, необходимых для его финансирования, основные направления и цели воздействия на денежное обращение, кредит, производство, занятость и целесообразность осуществления общегосударственных программ по поддержке малого бизнеса отдельных районов страны.</a:t>
            </a:r>
            <a:endParaRPr lang="ru-RU"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619011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0005" y="376519"/>
            <a:ext cx="10607040" cy="5016758"/>
          </a:xfrm>
          <a:prstGeom prst="rect">
            <a:avLst/>
          </a:prstGeom>
        </p:spPr>
        <p:txBody>
          <a:bodyPr wrap="square">
            <a:spAutoFit/>
          </a:bodyPr>
          <a:lstStyle/>
          <a:p>
            <a:pPr indent="228600" algn="ctr">
              <a:spcAft>
                <a:spcPts val="0"/>
              </a:spcAft>
            </a:pPr>
            <a:r>
              <a:rPr lang="ru-RU" sz="3200" b="1" dirty="0">
                <a:solidFill>
                  <a:srgbClr val="FFFF00"/>
                </a:solidFill>
                <a:latin typeface="Times New Roman" panose="02020603050405020304" pitchFamily="18" charset="0"/>
                <a:ea typeface="Times New Roman" panose="02020603050405020304" pitchFamily="18" charset="0"/>
              </a:rPr>
              <a:t>Управление государственным кредитом </a:t>
            </a:r>
            <a:r>
              <a:rPr lang="ru-RU" sz="3200" b="1" dirty="0">
                <a:latin typeface="Times New Roman" panose="02020603050405020304" pitchFamily="18" charset="0"/>
                <a:ea typeface="Times New Roman" panose="02020603050405020304" pitchFamily="18" charset="0"/>
              </a:rPr>
              <a:t>может рассматриваться в узком и широком смысле. </a:t>
            </a:r>
            <a:endParaRPr lang="ru-RU" sz="3200" b="1" dirty="0" smtClean="0">
              <a:latin typeface="Times New Roman" panose="02020603050405020304" pitchFamily="18" charset="0"/>
              <a:ea typeface="Times New Roman" panose="02020603050405020304" pitchFamily="18" charset="0"/>
            </a:endParaRPr>
          </a:p>
          <a:p>
            <a:pPr indent="228600" algn="just">
              <a:spcAft>
                <a:spcPts val="0"/>
              </a:spcAft>
            </a:pPr>
            <a:endParaRPr lang="ru-RU" sz="3200" b="1" dirty="0">
              <a:latin typeface="Times New Roman" panose="02020603050405020304" pitchFamily="18" charset="0"/>
              <a:ea typeface="Times New Roman" panose="02020603050405020304" pitchFamily="18" charset="0"/>
            </a:endParaRPr>
          </a:p>
          <a:p>
            <a:r>
              <a:rPr lang="ru-RU" sz="3200" b="1" dirty="0">
                <a:latin typeface="Times New Roman" panose="02020603050405020304" pitchFamily="18" charset="0"/>
                <a:ea typeface="Times New Roman" panose="02020603050405020304" pitchFamily="18" charset="0"/>
              </a:rPr>
              <a:t>Под управлением государственным кредитом </a:t>
            </a:r>
            <a:r>
              <a:rPr lang="ru-RU" sz="3200" b="1" dirty="0">
                <a:solidFill>
                  <a:srgbClr val="FFFF00"/>
                </a:solidFill>
                <a:latin typeface="Times New Roman" panose="02020603050405020304" pitchFamily="18" charset="0"/>
                <a:ea typeface="Times New Roman" panose="02020603050405020304" pitchFamily="18" charset="0"/>
              </a:rPr>
              <a:t>в узком смысле </a:t>
            </a:r>
            <a:r>
              <a:rPr lang="ru-RU" sz="3200" b="1" dirty="0">
                <a:latin typeface="Times New Roman" panose="02020603050405020304" pitchFamily="18" charset="0"/>
                <a:ea typeface="Times New Roman" panose="02020603050405020304" pitchFamily="18" charset="0"/>
              </a:rPr>
              <a:t>понимается совокупность действий, связанных с подготовкой к выпуску и размещению долговых обязательств государства, регулированию рынка государственных ценных бумаг, обслуживанию и погашению государственного долга, предоставлению ссуд и гарантий.</a:t>
            </a:r>
          </a:p>
        </p:txBody>
      </p:sp>
    </p:spTree>
    <p:extLst>
      <p:ext uri="{BB962C8B-B14F-4D97-AF65-F5344CB8AC3E}">
        <p14:creationId xmlns:p14="http://schemas.microsoft.com/office/powerpoint/2010/main" val="20791747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1671" y="645458"/>
            <a:ext cx="10305825" cy="4832092"/>
          </a:xfrm>
          <a:prstGeom prst="rect">
            <a:avLst/>
          </a:prstGeom>
        </p:spPr>
        <p:txBody>
          <a:bodyPr wrap="square">
            <a:spAutoFit/>
          </a:bodyPr>
          <a:lstStyle/>
          <a:p>
            <a:pPr indent="228600" algn="just">
              <a:spcAft>
                <a:spcPts val="0"/>
              </a:spcAft>
            </a:pPr>
            <a:r>
              <a:rPr lang="ru-RU" sz="2800" b="1" dirty="0">
                <a:latin typeface="Times New Roman" panose="02020603050405020304" pitchFamily="18" charset="0"/>
                <a:ea typeface="Times New Roman" panose="02020603050405020304" pitchFamily="18" charset="0"/>
              </a:rPr>
              <a:t>В процессе </a:t>
            </a:r>
            <a:r>
              <a:rPr lang="ru-RU" sz="2800" b="1" dirty="0">
                <a:solidFill>
                  <a:srgbClr val="FFFF00"/>
                </a:solidFill>
                <a:latin typeface="Times New Roman" panose="02020603050405020304" pitchFamily="18" charset="0"/>
                <a:ea typeface="Times New Roman" panose="02020603050405020304" pitchFamily="18" charset="0"/>
              </a:rPr>
              <a:t>управления государственным кредитом </a:t>
            </a:r>
            <a:r>
              <a:rPr lang="ru-RU" sz="2800" b="1" dirty="0">
                <a:latin typeface="Times New Roman" panose="02020603050405020304" pitchFamily="18" charset="0"/>
                <a:ea typeface="Times New Roman" panose="02020603050405020304" pitchFamily="18" charset="0"/>
              </a:rPr>
              <a:t>решаются следующие задачи:</a:t>
            </a:r>
          </a:p>
          <a:p>
            <a:pPr marL="342900" lvl="0" indent="-342900">
              <a:spcAft>
                <a:spcPts val="0"/>
              </a:spcAft>
              <a:buFont typeface="Wingdings" panose="05000000000000000000" pitchFamily="2" charset="2"/>
              <a:buChar char=""/>
              <a:tabLst>
                <a:tab pos="457200" algn="l"/>
              </a:tabLst>
            </a:pPr>
            <a:r>
              <a:rPr lang="ru-RU" sz="2800" b="1" dirty="0">
                <a:latin typeface="Times New Roman" panose="02020603050405020304" pitchFamily="18" charset="0"/>
                <a:ea typeface="Times New Roman" panose="02020603050405020304" pitchFamily="18" charset="0"/>
              </a:rPr>
              <a:t>минимизация стоимости долга для заемщика; </a:t>
            </a:r>
          </a:p>
          <a:p>
            <a:pPr marL="342900" lvl="0" indent="-342900">
              <a:spcAft>
                <a:spcPts val="0"/>
              </a:spcAft>
              <a:buFont typeface="Wingdings" panose="05000000000000000000" pitchFamily="2" charset="2"/>
              <a:buChar char=""/>
              <a:tabLst>
                <a:tab pos="457200" algn="l"/>
              </a:tabLst>
            </a:pPr>
            <a:r>
              <a:rPr lang="ru-RU" sz="2800" b="1" dirty="0">
                <a:latin typeface="Times New Roman" panose="02020603050405020304" pitchFamily="18" charset="0"/>
                <a:ea typeface="Times New Roman" panose="02020603050405020304" pitchFamily="18" charset="0"/>
              </a:rPr>
              <a:t>недопущение переполнения рынка заемными обязательствами государства и резкого колебания их курса;</a:t>
            </a:r>
          </a:p>
          <a:p>
            <a:pPr marL="342900" lvl="0" indent="-342900">
              <a:spcAft>
                <a:spcPts val="0"/>
              </a:spcAft>
              <a:buFont typeface="Wingdings" panose="05000000000000000000" pitchFamily="2" charset="2"/>
              <a:buChar char=""/>
              <a:tabLst>
                <a:tab pos="457200" algn="l"/>
              </a:tabLst>
            </a:pPr>
            <a:r>
              <a:rPr lang="ru-RU" sz="2800" b="1" dirty="0">
                <a:latin typeface="Times New Roman" panose="02020603050405020304" pitchFamily="18" charset="0"/>
                <a:ea typeface="Times New Roman" panose="02020603050405020304" pitchFamily="18" charset="0"/>
              </a:rPr>
              <a:t>эффективное использование мобилизованных средств и контроль за целевым использованием выделенных кредитов; </a:t>
            </a:r>
          </a:p>
          <a:p>
            <a:pPr marL="342900" lvl="0" indent="-342900">
              <a:spcAft>
                <a:spcPts val="0"/>
              </a:spcAft>
              <a:buFont typeface="Wingdings" panose="05000000000000000000" pitchFamily="2" charset="2"/>
              <a:buChar char=""/>
              <a:tabLst>
                <a:tab pos="457200" algn="l"/>
              </a:tabLst>
            </a:pPr>
            <a:r>
              <a:rPr lang="ru-RU" sz="2800" b="1" dirty="0">
                <a:latin typeface="Times New Roman" panose="02020603050405020304" pitchFamily="18" charset="0"/>
                <a:ea typeface="Times New Roman" panose="02020603050405020304" pitchFamily="18" charset="0"/>
              </a:rPr>
              <a:t>обеспечение своевременного возврата кредитов; </a:t>
            </a:r>
          </a:p>
          <a:p>
            <a:pPr marL="342900" lvl="0" indent="-342900">
              <a:spcAft>
                <a:spcPts val="0"/>
              </a:spcAft>
              <a:buFont typeface="Wingdings" panose="05000000000000000000" pitchFamily="2" charset="2"/>
              <a:buChar char=""/>
              <a:tabLst>
                <a:tab pos="457200" algn="l"/>
              </a:tabLst>
            </a:pPr>
            <a:r>
              <a:rPr lang="ru-RU" sz="2800" b="1" dirty="0">
                <a:latin typeface="Times New Roman" panose="02020603050405020304" pitchFamily="18" charset="0"/>
                <a:ea typeface="Times New Roman" panose="02020603050405020304" pitchFamily="18" charset="0"/>
              </a:rPr>
              <a:t>максимальное решение задач, определенных финансовой политикой.</a:t>
            </a:r>
            <a:endParaRPr lang="ru-RU" sz="2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988611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7227" y="3423248"/>
            <a:ext cx="10366786" cy="2308324"/>
          </a:xfrm>
          <a:prstGeom prst="rect">
            <a:avLst/>
          </a:prstGeom>
        </p:spPr>
        <p:txBody>
          <a:bodyPr wrap="square">
            <a:spAutoFit/>
          </a:bodyPr>
          <a:lstStyle/>
          <a:p>
            <a:r>
              <a:rPr lang="ru-RU" sz="2400" dirty="0"/>
              <a:t>Бюджетный кредит может быть предоставлен Российской Федерации, субъекту Российской Федерации, муниципальному образованию или юридическому лицу на основании договора, заключенного в соответствии с гражданским законодательством Российской Федерации, на условиях и в пределах бюджетных ассигнований, которые предусмотрены соответствующими законами (решениями) о </a:t>
            </a:r>
            <a:r>
              <a:rPr lang="ru-RU" sz="2400" dirty="0" smtClean="0"/>
              <a:t>бюджете</a:t>
            </a:r>
            <a:r>
              <a:rPr lang="ru-RU" sz="2400" dirty="0"/>
              <a:t>.</a:t>
            </a:r>
          </a:p>
        </p:txBody>
      </p:sp>
      <p:sp>
        <p:nvSpPr>
          <p:cNvPr id="3" name="Прямоугольник 2"/>
          <p:cNvSpPr/>
          <p:nvPr/>
        </p:nvSpPr>
        <p:spPr>
          <a:xfrm>
            <a:off x="907227" y="372085"/>
            <a:ext cx="10581939" cy="2677656"/>
          </a:xfrm>
          <a:prstGeom prst="rect">
            <a:avLst/>
          </a:prstGeom>
        </p:spPr>
        <p:txBody>
          <a:bodyPr wrap="square">
            <a:spAutoFit/>
          </a:bodyPr>
          <a:lstStyle/>
          <a:p>
            <a:r>
              <a:rPr lang="ru-RU" sz="2800" b="1" dirty="0" smtClean="0">
                <a:solidFill>
                  <a:srgbClr val="FFFF00"/>
                </a:solidFill>
              </a:rPr>
              <a:t>Бюджетный </a:t>
            </a:r>
            <a:r>
              <a:rPr lang="ru-RU" sz="2800" b="1" dirty="0">
                <a:solidFill>
                  <a:srgbClr val="FFFF00"/>
                </a:solidFill>
              </a:rPr>
              <a:t>кредит </a:t>
            </a:r>
            <a:r>
              <a:rPr lang="ru-RU" sz="2800" b="1" dirty="0"/>
              <a:t>- денежные средства, предоставляемые бюджетом другому бюджету бюджетной системы Российской Федерации, юридическому лицу (за исключением государственных (муниципальных) учреждений), иностранному государству, иностранному юридическому лицу на возвратной и возмездной </a:t>
            </a:r>
            <a:r>
              <a:rPr lang="ru-RU" sz="2800" b="1" dirty="0" smtClean="0"/>
              <a:t>основах</a:t>
            </a:r>
            <a:endParaRPr lang="ru-RU" sz="2800" b="1" dirty="0"/>
          </a:p>
        </p:txBody>
      </p:sp>
    </p:spTree>
    <p:extLst>
      <p:ext uri="{BB962C8B-B14F-4D97-AF65-F5344CB8AC3E}">
        <p14:creationId xmlns:p14="http://schemas.microsoft.com/office/powerpoint/2010/main" val="17384961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7125" y="344243"/>
            <a:ext cx="10983557" cy="3970318"/>
          </a:xfrm>
          <a:prstGeom prst="rect">
            <a:avLst/>
          </a:prstGeom>
        </p:spPr>
        <p:txBody>
          <a:bodyPr wrap="square">
            <a:spAutoFit/>
          </a:bodyPr>
          <a:lstStyle/>
          <a:p>
            <a:r>
              <a:rPr lang="ru-RU" sz="2800" b="1" dirty="0"/>
              <a:t> </a:t>
            </a:r>
            <a:r>
              <a:rPr lang="ru-RU" sz="2800" b="1" dirty="0">
                <a:solidFill>
                  <a:srgbClr val="FFFF00"/>
                </a:solidFill>
              </a:rPr>
              <a:t>Бюджетный кредит может быть предоставлен </a:t>
            </a:r>
            <a:r>
              <a:rPr lang="ru-RU" sz="2800" b="1" dirty="0"/>
              <a:t>только субъекту Российской Федерации, муниципальному образованию или юридическому лицу, которые не имеют просроченной задолженности по денежным обязательствам перед соответствующим бюджетом (публично-правовым образованием), а для юридических лиц - также по обязательным платежам в бюджетную систему Российской Федерации, за исключением случаев реструктуризации обязательств (задолженности).</a:t>
            </a:r>
            <a:br>
              <a:rPr lang="ru-RU" sz="2800" b="1" dirty="0"/>
            </a:br>
            <a:endParaRPr lang="ru-RU" sz="2800" b="1" dirty="0"/>
          </a:p>
        </p:txBody>
      </p:sp>
    </p:spTree>
    <p:extLst>
      <p:ext uri="{BB962C8B-B14F-4D97-AF65-F5344CB8AC3E}">
        <p14:creationId xmlns:p14="http://schemas.microsoft.com/office/powerpoint/2010/main" val="34905095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9549" y="440422"/>
            <a:ext cx="11456894" cy="5847755"/>
          </a:xfrm>
          <a:prstGeom prst="rect">
            <a:avLst/>
          </a:prstGeom>
        </p:spPr>
        <p:txBody>
          <a:bodyPr wrap="square">
            <a:spAutoFit/>
          </a:bodyPr>
          <a:lstStyle/>
          <a:p>
            <a:r>
              <a:rPr lang="ru-RU" sz="2200" b="1" dirty="0">
                <a:solidFill>
                  <a:srgbClr val="FFFF00"/>
                </a:solidFill>
              </a:rPr>
              <a:t>Бюджетный кредит предоставляется на условиях возмездности</a:t>
            </a:r>
            <a:r>
              <a:rPr lang="ru-RU" sz="2200" b="1" dirty="0"/>
              <a:t>, если иное не предусмотрено настоящим Кодексом или соответствующими законами (решениями) о бюджете, и возвратности.</a:t>
            </a:r>
          </a:p>
          <a:p>
            <a:r>
              <a:rPr lang="ru-RU" sz="2200" b="1" dirty="0"/>
              <a:t> </a:t>
            </a:r>
            <a:endParaRPr lang="ru-RU" sz="2200" b="1" dirty="0" smtClean="0"/>
          </a:p>
          <a:p>
            <a:r>
              <a:rPr lang="ru-RU" sz="2200" b="1" dirty="0" smtClean="0"/>
              <a:t>При </a:t>
            </a:r>
            <a:r>
              <a:rPr lang="ru-RU" sz="2200" b="1" dirty="0"/>
              <a:t>утверждении бюджета устанавливаются цели, на которые может быть предоставлен бюджетный кредит, условия и порядок предоставления бюджетных кредитов, бюджетные ассигнования для их предоставления на срок в пределах финансового года и на срок, выходящий за пределы финансового года, а также ограничения по получателям (заемщикам) бюджетных кредитов.</a:t>
            </a:r>
          </a:p>
          <a:p>
            <a:r>
              <a:rPr lang="ru-RU" sz="2200" b="1" dirty="0"/>
              <a:t> Заемщики обязаны вернуть бюджетный кредит и уплатить проценты за пользование им в порядке и сроки, установленные условиями предоставления кредита и (или) договором.</a:t>
            </a:r>
          </a:p>
          <a:p>
            <a:endParaRPr lang="ru-RU" sz="2200" b="1" dirty="0" smtClean="0"/>
          </a:p>
          <a:p>
            <a:r>
              <a:rPr lang="ru-RU" sz="2200" b="1" dirty="0" smtClean="0"/>
              <a:t>Бюджетный </a:t>
            </a:r>
            <a:r>
              <a:rPr lang="ru-RU" sz="2200" b="1" dirty="0"/>
              <a:t>кредит может быть предоставлен только при условии предоставления заемщиком обеспечения исполнения своего обязательства по возврату указанного кредита, уплате процентных и иных платежей, предусмотренных соответствующим договором (соглашением), за исключением случаев, когда заемщиком является Российская Федерация или субъект Российской Федерации</a:t>
            </a:r>
            <a:r>
              <a:rPr lang="ru-RU" sz="2200" b="1" dirty="0" smtClean="0"/>
              <a:t>.</a:t>
            </a:r>
            <a:endParaRPr lang="ru-RU" sz="2200" b="1" dirty="0"/>
          </a:p>
        </p:txBody>
      </p:sp>
    </p:spTree>
    <p:extLst>
      <p:ext uri="{BB962C8B-B14F-4D97-AF65-F5344CB8AC3E}">
        <p14:creationId xmlns:p14="http://schemas.microsoft.com/office/powerpoint/2010/main" val="19113646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74551" y="335846"/>
            <a:ext cx="10660828" cy="5262979"/>
          </a:xfrm>
          <a:prstGeom prst="rect">
            <a:avLst/>
          </a:prstGeom>
        </p:spPr>
        <p:txBody>
          <a:bodyPr wrap="square">
            <a:spAutoFit/>
          </a:bodyPr>
          <a:lstStyle/>
          <a:p>
            <a:r>
              <a:rPr lang="ru-RU" sz="2400" b="1" dirty="0"/>
              <a:t>Под реструктуризацией обязательств (задолженности) по бюджетному кредиту понимается основанное на соглашении предоставление отсрочек, рассрочек исполнения обязательств, а также прекращение первоначального обязательства с заменой его другим обязательством между теми же лицами, предусматривающими иной предмет или способ исполнения</a:t>
            </a:r>
            <a:r>
              <a:rPr lang="ru-RU" sz="2400" b="1" dirty="0" smtClean="0"/>
              <a:t>.</a:t>
            </a:r>
          </a:p>
          <a:p>
            <a:endParaRPr lang="ru-RU" sz="2400" b="1" dirty="0"/>
          </a:p>
          <a:p>
            <a:r>
              <a:rPr lang="ru-RU" sz="2400" b="1" dirty="0"/>
              <a:t> Условия реструктуризации обязательств (задолженности) по бюджетному кредиту устанавливаются соответствующими законами (решениями) о бюджете и принятыми в соответствии с ними актами Правительства Российской Федерации, высшего исполнительного органа государственной власти субъекта Российской Федерации, местной администрации муниципального образования соответственно, которыми также определяется порядок проведения реструктуризации обязательств (задолженности) по бюджетному кредиту</a:t>
            </a:r>
            <a:r>
              <a:rPr lang="ru-RU" sz="2400" b="1" dirty="0" smtClean="0"/>
              <a:t>.</a:t>
            </a:r>
            <a:endParaRPr lang="ru-RU" sz="2400" b="1" dirty="0"/>
          </a:p>
        </p:txBody>
      </p:sp>
    </p:spTree>
    <p:extLst>
      <p:ext uri="{BB962C8B-B14F-4D97-AF65-F5344CB8AC3E}">
        <p14:creationId xmlns:p14="http://schemas.microsoft.com/office/powerpoint/2010/main" val="19134673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01750" y="376238"/>
            <a:ext cx="9488488" cy="612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3200" b="1" dirty="0">
                <a:solidFill>
                  <a:srgbClr val="FFFF00"/>
                </a:solidFill>
              </a:rPr>
              <a:t>Государственные и муниципальные займы</a:t>
            </a:r>
          </a:p>
        </p:txBody>
      </p:sp>
      <p:sp>
        <p:nvSpPr>
          <p:cNvPr id="4" name="Скругленный прямоугольник 3"/>
          <p:cNvSpPr/>
          <p:nvPr/>
        </p:nvSpPr>
        <p:spPr>
          <a:xfrm>
            <a:off x="612775" y="1581150"/>
            <a:ext cx="2689225" cy="1000125"/>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ru-RU" sz="2800" b="1" dirty="0">
                <a:ln w="0"/>
                <a:solidFill>
                  <a:schemeClr val="accent1"/>
                </a:solidFill>
                <a:effectLst>
                  <a:outerShdw blurRad="38100" dist="25400" dir="5400000" algn="ctr" rotWithShape="0">
                    <a:srgbClr val="6E747A">
                      <a:alpha val="43000"/>
                    </a:srgbClr>
                  </a:outerShdw>
                </a:effectLst>
              </a:rPr>
              <a:t>Заемщик</a:t>
            </a:r>
          </a:p>
        </p:txBody>
      </p:sp>
      <p:sp>
        <p:nvSpPr>
          <p:cNvPr id="5" name="Скругленный прямоугольник 4"/>
          <p:cNvSpPr/>
          <p:nvPr/>
        </p:nvSpPr>
        <p:spPr>
          <a:xfrm>
            <a:off x="4700588" y="1581150"/>
            <a:ext cx="2689225" cy="1000125"/>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ru-RU" sz="2800" b="1" dirty="0">
                <a:ln w="0"/>
                <a:solidFill>
                  <a:schemeClr val="accent1"/>
                </a:solidFill>
                <a:effectLst>
                  <a:outerShdw blurRad="38100" dist="25400" dir="5400000" algn="ctr" rotWithShape="0">
                    <a:srgbClr val="6E747A">
                      <a:alpha val="43000"/>
                    </a:srgbClr>
                  </a:outerShdw>
                </a:effectLst>
              </a:rPr>
              <a:t>Валюта обязательств</a:t>
            </a:r>
          </a:p>
        </p:txBody>
      </p:sp>
      <p:sp>
        <p:nvSpPr>
          <p:cNvPr id="6" name="Скругленный прямоугольник 5"/>
          <p:cNvSpPr/>
          <p:nvPr/>
        </p:nvSpPr>
        <p:spPr>
          <a:xfrm>
            <a:off x="9121775" y="1581150"/>
            <a:ext cx="2690813" cy="1000125"/>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ru-RU" sz="2800" b="1" dirty="0">
                <a:ln w="0"/>
                <a:solidFill>
                  <a:schemeClr val="accent1"/>
                </a:solidFill>
                <a:effectLst>
                  <a:outerShdw blurRad="38100" dist="25400" dir="5400000" algn="ctr" rotWithShape="0">
                    <a:srgbClr val="6E747A">
                      <a:alpha val="43000"/>
                    </a:srgbClr>
                  </a:outerShdw>
                </a:effectLst>
              </a:rPr>
              <a:t>Объем обязательств</a:t>
            </a:r>
          </a:p>
        </p:txBody>
      </p:sp>
      <p:sp>
        <p:nvSpPr>
          <p:cNvPr id="7" name="Прямоугольник 6"/>
          <p:cNvSpPr/>
          <p:nvPr/>
        </p:nvSpPr>
        <p:spPr>
          <a:xfrm>
            <a:off x="495300" y="3065463"/>
            <a:ext cx="28067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t>Государственный долг РФ</a:t>
            </a:r>
          </a:p>
        </p:txBody>
      </p:sp>
      <p:sp>
        <p:nvSpPr>
          <p:cNvPr id="8" name="Прямоугольник 7"/>
          <p:cNvSpPr/>
          <p:nvPr/>
        </p:nvSpPr>
        <p:spPr>
          <a:xfrm>
            <a:off x="495300" y="4281488"/>
            <a:ext cx="28067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t>Государственный долг субъекта РФ</a:t>
            </a:r>
          </a:p>
        </p:txBody>
      </p:sp>
      <p:sp>
        <p:nvSpPr>
          <p:cNvPr id="9" name="Прямоугольник 8"/>
          <p:cNvSpPr/>
          <p:nvPr/>
        </p:nvSpPr>
        <p:spPr>
          <a:xfrm>
            <a:off x="495300" y="5497513"/>
            <a:ext cx="28067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t>Муниципальный долг</a:t>
            </a:r>
          </a:p>
        </p:txBody>
      </p:sp>
      <p:sp>
        <p:nvSpPr>
          <p:cNvPr id="10" name="Прямоугольник 9"/>
          <p:cNvSpPr/>
          <p:nvPr/>
        </p:nvSpPr>
        <p:spPr>
          <a:xfrm>
            <a:off x="4808538" y="3367088"/>
            <a:ext cx="280828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t>Внутренний государственный долг</a:t>
            </a:r>
          </a:p>
        </p:txBody>
      </p:sp>
      <p:sp>
        <p:nvSpPr>
          <p:cNvPr id="11" name="Прямоугольник 10"/>
          <p:cNvSpPr/>
          <p:nvPr/>
        </p:nvSpPr>
        <p:spPr>
          <a:xfrm>
            <a:off x="4808538" y="4691063"/>
            <a:ext cx="280828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t>Внешний государственный долг</a:t>
            </a:r>
          </a:p>
        </p:txBody>
      </p:sp>
      <p:sp>
        <p:nvSpPr>
          <p:cNvPr id="12" name="Прямоугольник 11"/>
          <p:cNvSpPr/>
          <p:nvPr/>
        </p:nvSpPr>
        <p:spPr>
          <a:xfrm>
            <a:off x="9004300" y="3367088"/>
            <a:ext cx="280828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t>Капитальный государственный долг</a:t>
            </a:r>
          </a:p>
        </p:txBody>
      </p:sp>
      <p:sp>
        <p:nvSpPr>
          <p:cNvPr id="13" name="Прямоугольник 12"/>
          <p:cNvSpPr/>
          <p:nvPr/>
        </p:nvSpPr>
        <p:spPr>
          <a:xfrm>
            <a:off x="9004300" y="4691063"/>
            <a:ext cx="280828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t>Текущий государственный долг</a:t>
            </a:r>
          </a:p>
        </p:txBody>
      </p:sp>
      <p:cxnSp>
        <p:nvCxnSpPr>
          <p:cNvPr id="15" name="Соединительная линия уступом 14"/>
          <p:cNvCxnSpPr>
            <a:stCxn id="3" idx="2"/>
            <a:endCxn id="6" idx="0"/>
          </p:cNvCxnSpPr>
          <p:nvPr/>
        </p:nvCxnSpPr>
        <p:spPr>
          <a:xfrm rot="16200000" flipH="1">
            <a:off x="7960519" y="-926306"/>
            <a:ext cx="592137" cy="4422775"/>
          </a:xfrm>
          <a:prstGeom prst="bentConnector3">
            <a:avLst>
              <a:gd name="adj1" fmla="val 50000"/>
            </a:avLst>
          </a:prstGeom>
          <a:ln w="44450"/>
        </p:spPr>
        <p:style>
          <a:lnRef idx="1">
            <a:schemeClr val="accent1"/>
          </a:lnRef>
          <a:fillRef idx="0">
            <a:schemeClr val="accent1"/>
          </a:fillRef>
          <a:effectRef idx="0">
            <a:schemeClr val="accent1"/>
          </a:effectRef>
          <a:fontRef idx="minor">
            <a:schemeClr val="tx1"/>
          </a:fontRef>
        </p:style>
      </p:cxnSp>
      <p:cxnSp>
        <p:nvCxnSpPr>
          <p:cNvPr id="18" name="Соединительная линия уступом 17"/>
          <p:cNvCxnSpPr>
            <a:stCxn id="3" idx="2"/>
            <a:endCxn id="5" idx="0"/>
          </p:cNvCxnSpPr>
          <p:nvPr/>
        </p:nvCxnSpPr>
        <p:spPr>
          <a:xfrm rot="5400000">
            <a:off x="5749131" y="1285082"/>
            <a:ext cx="592137" cy="0"/>
          </a:xfrm>
          <a:prstGeom prst="bentConnector3">
            <a:avLst>
              <a:gd name="adj1" fmla="val 50000"/>
            </a:avLst>
          </a:prstGeom>
          <a:ln w="44450"/>
        </p:spPr>
        <p:style>
          <a:lnRef idx="1">
            <a:schemeClr val="accent1"/>
          </a:lnRef>
          <a:fillRef idx="0">
            <a:schemeClr val="accent1"/>
          </a:fillRef>
          <a:effectRef idx="0">
            <a:schemeClr val="accent1"/>
          </a:effectRef>
          <a:fontRef idx="minor">
            <a:schemeClr val="tx1"/>
          </a:fontRef>
        </p:style>
      </p:cxnSp>
      <p:cxnSp>
        <p:nvCxnSpPr>
          <p:cNvPr id="22" name="Соединительная линия уступом 21"/>
          <p:cNvCxnSpPr>
            <a:stCxn id="3" idx="2"/>
            <a:endCxn id="4" idx="0"/>
          </p:cNvCxnSpPr>
          <p:nvPr/>
        </p:nvCxnSpPr>
        <p:spPr>
          <a:xfrm rot="5400000">
            <a:off x="3705225" y="-758824"/>
            <a:ext cx="592137" cy="4087812"/>
          </a:xfrm>
          <a:prstGeom prst="bentConnector3">
            <a:avLst>
              <a:gd name="adj1" fmla="val 50000"/>
            </a:avLst>
          </a:prstGeom>
          <a:ln w="44450"/>
        </p:spPr>
        <p:style>
          <a:lnRef idx="1">
            <a:schemeClr val="accent1"/>
          </a:lnRef>
          <a:fillRef idx="0">
            <a:schemeClr val="accent1"/>
          </a:fillRef>
          <a:effectRef idx="0">
            <a:schemeClr val="accent1"/>
          </a:effectRef>
          <a:fontRef idx="minor">
            <a:schemeClr val="tx1"/>
          </a:fontRef>
        </p:style>
      </p:cxnSp>
      <p:cxnSp>
        <p:nvCxnSpPr>
          <p:cNvPr id="26" name="Соединительная линия уступом 25"/>
          <p:cNvCxnSpPr>
            <a:stCxn id="4" idx="3"/>
            <a:endCxn id="7" idx="3"/>
          </p:cNvCxnSpPr>
          <p:nvPr/>
        </p:nvCxnSpPr>
        <p:spPr>
          <a:xfrm>
            <a:off x="3302000" y="2081213"/>
            <a:ext cx="12700" cy="1441450"/>
          </a:xfrm>
          <a:prstGeom prst="bentConnector3">
            <a:avLst>
              <a:gd name="adj1" fmla="val 1800000"/>
            </a:avLst>
          </a:prstGeom>
          <a:ln w="44450"/>
        </p:spPr>
        <p:style>
          <a:lnRef idx="1">
            <a:schemeClr val="accent1"/>
          </a:lnRef>
          <a:fillRef idx="0">
            <a:schemeClr val="accent1"/>
          </a:fillRef>
          <a:effectRef idx="0">
            <a:schemeClr val="accent1"/>
          </a:effectRef>
          <a:fontRef idx="minor">
            <a:schemeClr val="tx1"/>
          </a:fontRef>
        </p:style>
      </p:cxnSp>
      <p:cxnSp>
        <p:nvCxnSpPr>
          <p:cNvPr id="29" name="Соединительная линия уступом 28"/>
          <p:cNvCxnSpPr>
            <a:stCxn id="7" idx="3"/>
            <a:endCxn id="8" idx="3"/>
          </p:cNvCxnSpPr>
          <p:nvPr/>
        </p:nvCxnSpPr>
        <p:spPr>
          <a:xfrm>
            <a:off x="3302000" y="3522663"/>
            <a:ext cx="12700" cy="1216025"/>
          </a:xfrm>
          <a:prstGeom prst="bentConnector3">
            <a:avLst>
              <a:gd name="adj1" fmla="val 1800000"/>
            </a:avLst>
          </a:prstGeom>
          <a:ln w="44450"/>
        </p:spPr>
        <p:style>
          <a:lnRef idx="1">
            <a:schemeClr val="accent1"/>
          </a:lnRef>
          <a:fillRef idx="0">
            <a:schemeClr val="accent1"/>
          </a:fillRef>
          <a:effectRef idx="0">
            <a:schemeClr val="accent1"/>
          </a:effectRef>
          <a:fontRef idx="minor">
            <a:schemeClr val="tx1"/>
          </a:fontRef>
        </p:style>
      </p:cxnSp>
      <p:cxnSp>
        <p:nvCxnSpPr>
          <p:cNvPr id="35" name="Соединительная линия уступом 34"/>
          <p:cNvCxnSpPr>
            <a:stCxn id="8" idx="3"/>
            <a:endCxn id="9" idx="3"/>
          </p:cNvCxnSpPr>
          <p:nvPr/>
        </p:nvCxnSpPr>
        <p:spPr>
          <a:xfrm>
            <a:off x="3302000" y="4738688"/>
            <a:ext cx="12700" cy="1216025"/>
          </a:xfrm>
          <a:prstGeom prst="bentConnector3">
            <a:avLst>
              <a:gd name="adj1" fmla="val 1800000"/>
            </a:avLst>
          </a:prstGeom>
          <a:ln w="44450"/>
        </p:spPr>
        <p:style>
          <a:lnRef idx="1">
            <a:schemeClr val="accent1"/>
          </a:lnRef>
          <a:fillRef idx="0">
            <a:schemeClr val="accent1"/>
          </a:fillRef>
          <a:effectRef idx="0">
            <a:schemeClr val="accent1"/>
          </a:effectRef>
          <a:fontRef idx="minor">
            <a:schemeClr val="tx1"/>
          </a:fontRef>
        </p:style>
      </p:cxnSp>
      <p:cxnSp>
        <p:nvCxnSpPr>
          <p:cNvPr id="38" name="Соединительная линия уступом 37"/>
          <p:cNvCxnSpPr>
            <a:stCxn id="10" idx="3"/>
            <a:endCxn id="11" idx="3"/>
          </p:cNvCxnSpPr>
          <p:nvPr/>
        </p:nvCxnSpPr>
        <p:spPr>
          <a:xfrm>
            <a:off x="7616825" y="3824288"/>
            <a:ext cx="12700" cy="1323975"/>
          </a:xfrm>
          <a:prstGeom prst="bentConnector3">
            <a:avLst>
              <a:gd name="adj1" fmla="val 1800000"/>
            </a:avLst>
          </a:prstGeom>
          <a:ln w="44450"/>
        </p:spPr>
        <p:style>
          <a:lnRef idx="1">
            <a:schemeClr val="accent1"/>
          </a:lnRef>
          <a:fillRef idx="0">
            <a:schemeClr val="accent1"/>
          </a:fillRef>
          <a:effectRef idx="0">
            <a:schemeClr val="accent1"/>
          </a:effectRef>
          <a:fontRef idx="minor">
            <a:schemeClr val="tx1"/>
          </a:fontRef>
        </p:style>
      </p:cxnSp>
      <p:cxnSp>
        <p:nvCxnSpPr>
          <p:cNvPr id="42" name="Соединительная линия уступом 41"/>
          <p:cNvCxnSpPr>
            <a:stCxn id="5" idx="3"/>
            <a:endCxn id="10" idx="3"/>
          </p:cNvCxnSpPr>
          <p:nvPr/>
        </p:nvCxnSpPr>
        <p:spPr>
          <a:xfrm>
            <a:off x="7389813" y="2081213"/>
            <a:ext cx="227012" cy="1743075"/>
          </a:xfrm>
          <a:prstGeom prst="bentConnector3">
            <a:avLst>
              <a:gd name="adj1" fmla="val 201189"/>
            </a:avLst>
          </a:prstGeom>
          <a:ln w="44450"/>
        </p:spPr>
        <p:style>
          <a:lnRef idx="1">
            <a:schemeClr val="accent1"/>
          </a:lnRef>
          <a:fillRef idx="0">
            <a:schemeClr val="accent1"/>
          </a:fillRef>
          <a:effectRef idx="0">
            <a:schemeClr val="accent1"/>
          </a:effectRef>
          <a:fontRef idx="minor">
            <a:schemeClr val="tx1"/>
          </a:fontRef>
        </p:style>
      </p:cxnSp>
      <p:cxnSp>
        <p:nvCxnSpPr>
          <p:cNvPr id="45" name="Соединительная линия уступом 44"/>
          <p:cNvCxnSpPr>
            <a:stCxn id="6" idx="1"/>
            <a:endCxn id="12" idx="1"/>
          </p:cNvCxnSpPr>
          <p:nvPr/>
        </p:nvCxnSpPr>
        <p:spPr>
          <a:xfrm rot="10800000" flipV="1">
            <a:off x="9004300" y="2081213"/>
            <a:ext cx="117475" cy="1743075"/>
          </a:xfrm>
          <a:prstGeom prst="bentConnector3">
            <a:avLst>
              <a:gd name="adj1" fmla="val 293182"/>
            </a:avLst>
          </a:prstGeom>
          <a:ln w="44450"/>
        </p:spPr>
        <p:style>
          <a:lnRef idx="1">
            <a:schemeClr val="accent1"/>
          </a:lnRef>
          <a:fillRef idx="0">
            <a:schemeClr val="accent1"/>
          </a:fillRef>
          <a:effectRef idx="0">
            <a:schemeClr val="accent1"/>
          </a:effectRef>
          <a:fontRef idx="minor">
            <a:schemeClr val="tx1"/>
          </a:fontRef>
        </p:style>
      </p:cxnSp>
      <p:cxnSp>
        <p:nvCxnSpPr>
          <p:cNvPr id="48" name="Соединительная линия уступом 47"/>
          <p:cNvCxnSpPr/>
          <p:nvPr/>
        </p:nvCxnSpPr>
        <p:spPr>
          <a:xfrm rot="10800000" flipV="1">
            <a:off x="8993188" y="3824288"/>
            <a:ext cx="12700" cy="1323975"/>
          </a:xfrm>
          <a:prstGeom prst="bentConnector3">
            <a:avLst>
              <a:gd name="adj1" fmla="val 1800000"/>
            </a:avLst>
          </a:prstGeom>
          <a:ln w="444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54624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01750" y="376238"/>
            <a:ext cx="9488488" cy="612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3200" b="1" dirty="0" smtClean="0">
                <a:solidFill>
                  <a:srgbClr val="FFFF00"/>
                </a:solidFill>
              </a:rPr>
              <a:t>Государственные </a:t>
            </a:r>
            <a:r>
              <a:rPr lang="ru-RU" sz="3200" b="1" dirty="0">
                <a:solidFill>
                  <a:srgbClr val="FFFF00"/>
                </a:solidFill>
              </a:rPr>
              <a:t>и </a:t>
            </a:r>
            <a:r>
              <a:rPr lang="ru-RU" sz="3200" b="1" dirty="0" smtClean="0">
                <a:solidFill>
                  <a:srgbClr val="FFFF00"/>
                </a:solidFill>
              </a:rPr>
              <a:t>муниципальные займы</a:t>
            </a:r>
            <a:endParaRPr lang="ru-RU" sz="3200" b="1" dirty="0">
              <a:solidFill>
                <a:srgbClr val="FFFF00"/>
              </a:solidFill>
            </a:endParaRPr>
          </a:p>
        </p:txBody>
      </p:sp>
      <p:sp>
        <p:nvSpPr>
          <p:cNvPr id="4" name="Скругленный прямоугольник 3"/>
          <p:cNvSpPr/>
          <p:nvPr/>
        </p:nvSpPr>
        <p:spPr>
          <a:xfrm>
            <a:off x="612775" y="1581150"/>
            <a:ext cx="2689225" cy="1000125"/>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ru-RU" sz="2800" b="1" dirty="0" smtClean="0">
                <a:ln w="0"/>
                <a:solidFill>
                  <a:schemeClr val="accent1"/>
                </a:solidFill>
                <a:effectLst>
                  <a:outerShdw blurRad="38100" dist="25400" dir="5400000" algn="ctr" rotWithShape="0">
                    <a:srgbClr val="6E747A">
                      <a:alpha val="43000"/>
                    </a:srgbClr>
                  </a:outerShdw>
                </a:effectLst>
              </a:rPr>
              <a:t>Сроки</a:t>
            </a:r>
            <a:endParaRPr lang="ru-RU" sz="2800" b="1" dirty="0">
              <a:ln w="0"/>
              <a:solidFill>
                <a:schemeClr val="accent1"/>
              </a:solidFill>
              <a:effectLst>
                <a:outerShdw blurRad="38100" dist="25400" dir="5400000" algn="ctr" rotWithShape="0">
                  <a:srgbClr val="6E747A">
                    <a:alpha val="43000"/>
                  </a:srgbClr>
                </a:outerShdw>
              </a:effectLst>
            </a:endParaRPr>
          </a:p>
        </p:txBody>
      </p:sp>
      <p:sp>
        <p:nvSpPr>
          <p:cNvPr id="5" name="Скругленный прямоугольник 4"/>
          <p:cNvSpPr/>
          <p:nvPr/>
        </p:nvSpPr>
        <p:spPr>
          <a:xfrm>
            <a:off x="4700588" y="1581150"/>
            <a:ext cx="2689225" cy="1000125"/>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ru-RU" sz="2800" b="1" dirty="0" smtClean="0">
                <a:ln w="0"/>
                <a:solidFill>
                  <a:schemeClr val="accent1"/>
                </a:solidFill>
                <a:effectLst>
                  <a:outerShdw blurRad="38100" dist="25400" dir="5400000" algn="ctr" rotWithShape="0">
                    <a:srgbClr val="6E747A">
                      <a:alpha val="43000"/>
                    </a:srgbClr>
                  </a:outerShdw>
                </a:effectLst>
              </a:rPr>
              <a:t>Обращение на рынке</a:t>
            </a:r>
            <a:endParaRPr lang="ru-RU" sz="2800" b="1" dirty="0">
              <a:ln w="0"/>
              <a:solidFill>
                <a:schemeClr val="accent1"/>
              </a:solidFill>
              <a:effectLst>
                <a:outerShdw blurRad="38100" dist="25400" dir="5400000" algn="ctr" rotWithShape="0">
                  <a:srgbClr val="6E747A">
                    <a:alpha val="43000"/>
                  </a:srgbClr>
                </a:outerShdw>
              </a:effectLst>
            </a:endParaRPr>
          </a:p>
        </p:txBody>
      </p:sp>
      <p:sp>
        <p:nvSpPr>
          <p:cNvPr id="6" name="Скругленный прямоугольник 5"/>
          <p:cNvSpPr/>
          <p:nvPr/>
        </p:nvSpPr>
        <p:spPr>
          <a:xfrm>
            <a:off x="9121775" y="1581150"/>
            <a:ext cx="2808456" cy="1000125"/>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ru-RU" sz="2800" b="1" dirty="0" smtClean="0">
                <a:ln w="0"/>
                <a:solidFill>
                  <a:schemeClr val="accent1"/>
                </a:solidFill>
                <a:effectLst>
                  <a:outerShdw blurRad="38100" dist="25400" dir="5400000" algn="ctr" rotWithShape="0">
                    <a:srgbClr val="6E747A">
                      <a:alpha val="43000"/>
                    </a:srgbClr>
                  </a:outerShdw>
                </a:effectLst>
              </a:rPr>
              <a:t>Обеспеченность</a:t>
            </a:r>
            <a:endParaRPr lang="ru-RU" sz="2800" b="1" dirty="0">
              <a:ln w="0"/>
              <a:solidFill>
                <a:schemeClr val="accent1"/>
              </a:solidFill>
              <a:effectLst>
                <a:outerShdw blurRad="38100" dist="25400" dir="5400000" algn="ctr" rotWithShape="0">
                  <a:srgbClr val="6E747A">
                    <a:alpha val="43000"/>
                  </a:srgbClr>
                </a:outerShdw>
              </a:effectLst>
            </a:endParaRPr>
          </a:p>
        </p:txBody>
      </p:sp>
      <p:sp>
        <p:nvSpPr>
          <p:cNvPr id="7" name="Прямоугольник 6"/>
          <p:cNvSpPr/>
          <p:nvPr/>
        </p:nvSpPr>
        <p:spPr>
          <a:xfrm>
            <a:off x="495300" y="3065463"/>
            <a:ext cx="28067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smtClean="0"/>
              <a:t>Краткосрочные</a:t>
            </a:r>
            <a:endParaRPr lang="ru-RU" sz="2000" b="1" dirty="0"/>
          </a:p>
        </p:txBody>
      </p:sp>
      <p:sp>
        <p:nvSpPr>
          <p:cNvPr id="8" name="Прямоугольник 7"/>
          <p:cNvSpPr/>
          <p:nvPr/>
        </p:nvSpPr>
        <p:spPr>
          <a:xfrm>
            <a:off x="495300" y="4281488"/>
            <a:ext cx="28067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smtClean="0"/>
              <a:t>Среднесрочные</a:t>
            </a:r>
            <a:endParaRPr lang="ru-RU" sz="2000" b="1" dirty="0"/>
          </a:p>
        </p:txBody>
      </p:sp>
      <p:sp>
        <p:nvSpPr>
          <p:cNvPr id="9" name="Прямоугольник 8"/>
          <p:cNvSpPr/>
          <p:nvPr/>
        </p:nvSpPr>
        <p:spPr>
          <a:xfrm>
            <a:off x="495300" y="5497513"/>
            <a:ext cx="28067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smtClean="0"/>
              <a:t>Долгосрочные</a:t>
            </a:r>
            <a:endParaRPr lang="ru-RU" sz="2000" b="1" dirty="0"/>
          </a:p>
        </p:txBody>
      </p:sp>
      <p:sp>
        <p:nvSpPr>
          <p:cNvPr id="10" name="Прямоугольник 9"/>
          <p:cNvSpPr/>
          <p:nvPr/>
        </p:nvSpPr>
        <p:spPr>
          <a:xfrm>
            <a:off x="4808538" y="3367088"/>
            <a:ext cx="280828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smtClean="0"/>
              <a:t>Рыночные</a:t>
            </a:r>
            <a:endParaRPr lang="ru-RU" sz="2000" b="1" dirty="0"/>
          </a:p>
        </p:txBody>
      </p:sp>
      <p:sp>
        <p:nvSpPr>
          <p:cNvPr id="11" name="Прямоугольник 10"/>
          <p:cNvSpPr/>
          <p:nvPr/>
        </p:nvSpPr>
        <p:spPr>
          <a:xfrm>
            <a:off x="4808538" y="4691063"/>
            <a:ext cx="280828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smtClean="0"/>
              <a:t>Нерыночные</a:t>
            </a:r>
            <a:endParaRPr lang="ru-RU" sz="2000" b="1" dirty="0"/>
          </a:p>
        </p:txBody>
      </p:sp>
      <p:sp>
        <p:nvSpPr>
          <p:cNvPr id="12" name="Прямоугольник 11"/>
          <p:cNvSpPr/>
          <p:nvPr/>
        </p:nvSpPr>
        <p:spPr>
          <a:xfrm>
            <a:off x="9004300" y="3367088"/>
            <a:ext cx="280828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smtClean="0"/>
              <a:t>Закладные</a:t>
            </a:r>
            <a:endParaRPr lang="ru-RU" sz="2000" b="1" dirty="0"/>
          </a:p>
        </p:txBody>
      </p:sp>
      <p:sp>
        <p:nvSpPr>
          <p:cNvPr id="13" name="Прямоугольник 12"/>
          <p:cNvSpPr/>
          <p:nvPr/>
        </p:nvSpPr>
        <p:spPr>
          <a:xfrm>
            <a:off x="9004300" y="4691063"/>
            <a:ext cx="280828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smtClean="0"/>
              <a:t>Без закладные</a:t>
            </a:r>
            <a:endParaRPr lang="ru-RU" sz="2000" b="1" dirty="0"/>
          </a:p>
        </p:txBody>
      </p:sp>
      <p:cxnSp>
        <p:nvCxnSpPr>
          <p:cNvPr id="15" name="Соединительная линия уступом 14"/>
          <p:cNvCxnSpPr>
            <a:stCxn id="3" idx="2"/>
            <a:endCxn id="6" idx="0"/>
          </p:cNvCxnSpPr>
          <p:nvPr/>
        </p:nvCxnSpPr>
        <p:spPr>
          <a:xfrm rot="16200000" flipH="1">
            <a:off x="7989930" y="-954924"/>
            <a:ext cx="592137" cy="4480009"/>
          </a:xfrm>
          <a:prstGeom prst="bentConnector3">
            <a:avLst>
              <a:gd name="adj1" fmla="val 50000"/>
            </a:avLst>
          </a:prstGeom>
          <a:ln w="44450"/>
        </p:spPr>
        <p:style>
          <a:lnRef idx="1">
            <a:schemeClr val="accent1"/>
          </a:lnRef>
          <a:fillRef idx="0">
            <a:schemeClr val="accent1"/>
          </a:fillRef>
          <a:effectRef idx="0">
            <a:schemeClr val="accent1"/>
          </a:effectRef>
          <a:fontRef idx="minor">
            <a:schemeClr val="tx1"/>
          </a:fontRef>
        </p:style>
      </p:cxnSp>
      <p:cxnSp>
        <p:nvCxnSpPr>
          <p:cNvPr id="18" name="Соединительная линия уступом 17"/>
          <p:cNvCxnSpPr>
            <a:stCxn id="3" idx="2"/>
            <a:endCxn id="5" idx="0"/>
          </p:cNvCxnSpPr>
          <p:nvPr/>
        </p:nvCxnSpPr>
        <p:spPr>
          <a:xfrm rot="5400000">
            <a:off x="5749131" y="1285082"/>
            <a:ext cx="592137" cy="0"/>
          </a:xfrm>
          <a:prstGeom prst="bentConnector3">
            <a:avLst>
              <a:gd name="adj1" fmla="val 50000"/>
            </a:avLst>
          </a:prstGeom>
          <a:ln w="44450"/>
        </p:spPr>
        <p:style>
          <a:lnRef idx="1">
            <a:schemeClr val="accent1"/>
          </a:lnRef>
          <a:fillRef idx="0">
            <a:schemeClr val="accent1"/>
          </a:fillRef>
          <a:effectRef idx="0">
            <a:schemeClr val="accent1"/>
          </a:effectRef>
          <a:fontRef idx="minor">
            <a:schemeClr val="tx1"/>
          </a:fontRef>
        </p:style>
      </p:cxnSp>
      <p:cxnSp>
        <p:nvCxnSpPr>
          <p:cNvPr id="22" name="Соединительная линия уступом 21"/>
          <p:cNvCxnSpPr>
            <a:stCxn id="3" idx="2"/>
            <a:endCxn id="4" idx="0"/>
          </p:cNvCxnSpPr>
          <p:nvPr/>
        </p:nvCxnSpPr>
        <p:spPr>
          <a:xfrm rot="5400000">
            <a:off x="3705225" y="-758824"/>
            <a:ext cx="592137" cy="4087812"/>
          </a:xfrm>
          <a:prstGeom prst="bentConnector3">
            <a:avLst>
              <a:gd name="adj1" fmla="val 50000"/>
            </a:avLst>
          </a:prstGeom>
          <a:ln w="44450"/>
        </p:spPr>
        <p:style>
          <a:lnRef idx="1">
            <a:schemeClr val="accent1"/>
          </a:lnRef>
          <a:fillRef idx="0">
            <a:schemeClr val="accent1"/>
          </a:fillRef>
          <a:effectRef idx="0">
            <a:schemeClr val="accent1"/>
          </a:effectRef>
          <a:fontRef idx="minor">
            <a:schemeClr val="tx1"/>
          </a:fontRef>
        </p:style>
      </p:cxnSp>
      <p:cxnSp>
        <p:nvCxnSpPr>
          <p:cNvPr id="26" name="Соединительная линия уступом 25"/>
          <p:cNvCxnSpPr>
            <a:stCxn id="4" idx="3"/>
            <a:endCxn id="7" idx="3"/>
          </p:cNvCxnSpPr>
          <p:nvPr/>
        </p:nvCxnSpPr>
        <p:spPr>
          <a:xfrm>
            <a:off x="3302000" y="2081213"/>
            <a:ext cx="12700" cy="1441450"/>
          </a:xfrm>
          <a:prstGeom prst="bentConnector3">
            <a:avLst>
              <a:gd name="adj1" fmla="val 1800000"/>
            </a:avLst>
          </a:prstGeom>
          <a:ln w="44450"/>
        </p:spPr>
        <p:style>
          <a:lnRef idx="1">
            <a:schemeClr val="accent1"/>
          </a:lnRef>
          <a:fillRef idx="0">
            <a:schemeClr val="accent1"/>
          </a:fillRef>
          <a:effectRef idx="0">
            <a:schemeClr val="accent1"/>
          </a:effectRef>
          <a:fontRef idx="minor">
            <a:schemeClr val="tx1"/>
          </a:fontRef>
        </p:style>
      </p:cxnSp>
      <p:cxnSp>
        <p:nvCxnSpPr>
          <p:cNvPr id="29" name="Соединительная линия уступом 28"/>
          <p:cNvCxnSpPr>
            <a:stCxn id="7" idx="3"/>
            <a:endCxn id="8" idx="3"/>
          </p:cNvCxnSpPr>
          <p:nvPr/>
        </p:nvCxnSpPr>
        <p:spPr>
          <a:xfrm>
            <a:off x="3302000" y="3522663"/>
            <a:ext cx="12700" cy="1216025"/>
          </a:xfrm>
          <a:prstGeom prst="bentConnector3">
            <a:avLst>
              <a:gd name="adj1" fmla="val 1800000"/>
            </a:avLst>
          </a:prstGeom>
          <a:ln w="44450"/>
        </p:spPr>
        <p:style>
          <a:lnRef idx="1">
            <a:schemeClr val="accent1"/>
          </a:lnRef>
          <a:fillRef idx="0">
            <a:schemeClr val="accent1"/>
          </a:fillRef>
          <a:effectRef idx="0">
            <a:schemeClr val="accent1"/>
          </a:effectRef>
          <a:fontRef idx="minor">
            <a:schemeClr val="tx1"/>
          </a:fontRef>
        </p:style>
      </p:cxnSp>
      <p:cxnSp>
        <p:nvCxnSpPr>
          <p:cNvPr id="35" name="Соединительная линия уступом 34"/>
          <p:cNvCxnSpPr>
            <a:stCxn id="8" idx="3"/>
            <a:endCxn id="9" idx="3"/>
          </p:cNvCxnSpPr>
          <p:nvPr/>
        </p:nvCxnSpPr>
        <p:spPr>
          <a:xfrm>
            <a:off x="3302000" y="4738688"/>
            <a:ext cx="12700" cy="1216025"/>
          </a:xfrm>
          <a:prstGeom prst="bentConnector3">
            <a:avLst>
              <a:gd name="adj1" fmla="val 1800000"/>
            </a:avLst>
          </a:prstGeom>
          <a:ln w="44450"/>
        </p:spPr>
        <p:style>
          <a:lnRef idx="1">
            <a:schemeClr val="accent1"/>
          </a:lnRef>
          <a:fillRef idx="0">
            <a:schemeClr val="accent1"/>
          </a:fillRef>
          <a:effectRef idx="0">
            <a:schemeClr val="accent1"/>
          </a:effectRef>
          <a:fontRef idx="minor">
            <a:schemeClr val="tx1"/>
          </a:fontRef>
        </p:style>
      </p:cxnSp>
      <p:cxnSp>
        <p:nvCxnSpPr>
          <p:cNvPr id="38" name="Соединительная линия уступом 37"/>
          <p:cNvCxnSpPr>
            <a:stCxn id="10" idx="3"/>
            <a:endCxn id="11" idx="3"/>
          </p:cNvCxnSpPr>
          <p:nvPr/>
        </p:nvCxnSpPr>
        <p:spPr>
          <a:xfrm>
            <a:off x="7616825" y="3824288"/>
            <a:ext cx="12700" cy="1323975"/>
          </a:xfrm>
          <a:prstGeom prst="bentConnector3">
            <a:avLst>
              <a:gd name="adj1" fmla="val 1800000"/>
            </a:avLst>
          </a:prstGeom>
          <a:ln w="44450"/>
        </p:spPr>
        <p:style>
          <a:lnRef idx="1">
            <a:schemeClr val="accent1"/>
          </a:lnRef>
          <a:fillRef idx="0">
            <a:schemeClr val="accent1"/>
          </a:fillRef>
          <a:effectRef idx="0">
            <a:schemeClr val="accent1"/>
          </a:effectRef>
          <a:fontRef idx="minor">
            <a:schemeClr val="tx1"/>
          </a:fontRef>
        </p:style>
      </p:cxnSp>
      <p:cxnSp>
        <p:nvCxnSpPr>
          <p:cNvPr id="42" name="Соединительная линия уступом 41"/>
          <p:cNvCxnSpPr>
            <a:stCxn id="5" idx="3"/>
            <a:endCxn id="10" idx="3"/>
          </p:cNvCxnSpPr>
          <p:nvPr/>
        </p:nvCxnSpPr>
        <p:spPr>
          <a:xfrm>
            <a:off x="7389813" y="2081213"/>
            <a:ext cx="227012" cy="1743075"/>
          </a:xfrm>
          <a:prstGeom prst="bentConnector3">
            <a:avLst>
              <a:gd name="adj1" fmla="val 201189"/>
            </a:avLst>
          </a:prstGeom>
          <a:ln w="44450"/>
        </p:spPr>
        <p:style>
          <a:lnRef idx="1">
            <a:schemeClr val="accent1"/>
          </a:lnRef>
          <a:fillRef idx="0">
            <a:schemeClr val="accent1"/>
          </a:fillRef>
          <a:effectRef idx="0">
            <a:schemeClr val="accent1"/>
          </a:effectRef>
          <a:fontRef idx="minor">
            <a:schemeClr val="tx1"/>
          </a:fontRef>
        </p:style>
      </p:cxnSp>
      <p:cxnSp>
        <p:nvCxnSpPr>
          <p:cNvPr id="45" name="Соединительная линия уступом 44"/>
          <p:cNvCxnSpPr>
            <a:stCxn id="6" idx="1"/>
            <a:endCxn id="12" idx="1"/>
          </p:cNvCxnSpPr>
          <p:nvPr/>
        </p:nvCxnSpPr>
        <p:spPr>
          <a:xfrm rot="10800000" flipV="1">
            <a:off x="9004301" y="2081212"/>
            <a:ext cx="117475" cy="1743075"/>
          </a:xfrm>
          <a:prstGeom prst="bentConnector3">
            <a:avLst>
              <a:gd name="adj1" fmla="val 294595"/>
            </a:avLst>
          </a:prstGeom>
          <a:ln w="44450"/>
        </p:spPr>
        <p:style>
          <a:lnRef idx="1">
            <a:schemeClr val="accent1"/>
          </a:lnRef>
          <a:fillRef idx="0">
            <a:schemeClr val="accent1"/>
          </a:fillRef>
          <a:effectRef idx="0">
            <a:schemeClr val="accent1"/>
          </a:effectRef>
          <a:fontRef idx="minor">
            <a:schemeClr val="tx1"/>
          </a:fontRef>
        </p:style>
      </p:cxnSp>
      <p:cxnSp>
        <p:nvCxnSpPr>
          <p:cNvPr id="48" name="Соединительная линия уступом 47"/>
          <p:cNvCxnSpPr/>
          <p:nvPr/>
        </p:nvCxnSpPr>
        <p:spPr>
          <a:xfrm rot="10800000" flipV="1">
            <a:off x="8993188" y="3824288"/>
            <a:ext cx="12700" cy="1323975"/>
          </a:xfrm>
          <a:prstGeom prst="bentConnector3">
            <a:avLst>
              <a:gd name="adj1" fmla="val 1800000"/>
            </a:avLst>
          </a:prstGeom>
          <a:ln w="444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70026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01750" y="376238"/>
            <a:ext cx="9488488" cy="612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3200" b="1" dirty="0" smtClean="0">
                <a:solidFill>
                  <a:srgbClr val="FFFF00"/>
                </a:solidFill>
              </a:rPr>
              <a:t>Государственные </a:t>
            </a:r>
            <a:r>
              <a:rPr lang="ru-RU" sz="3200" b="1" dirty="0">
                <a:solidFill>
                  <a:srgbClr val="FFFF00"/>
                </a:solidFill>
              </a:rPr>
              <a:t>и </a:t>
            </a:r>
            <a:r>
              <a:rPr lang="ru-RU" sz="3200" b="1" dirty="0" smtClean="0">
                <a:solidFill>
                  <a:srgbClr val="FFFF00"/>
                </a:solidFill>
              </a:rPr>
              <a:t>муниципальные займы</a:t>
            </a:r>
            <a:endParaRPr lang="ru-RU" sz="3200" b="1" dirty="0">
              <a:solidFill>
                <a:srgbClr val="FFFF00"/>
              </a:solidFill>
            </a:endParaRPr>
          </a:p>
        </p:txBody>
      </p:sp>
      <p:sp>
        <p:nvSpPr>
          <p:cNvPr id="4" name="Скругленный прямоугольник 3"/>
          <p:cNvSpPr/>
          <p:nvPr/>
        </p:nvSpPr>
        <p:spPr>
          <a:xfrm>
            <a:off x="612775" y="1581150"/>
            <a:ext cx="2689225" cy="1000125"/>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lgn="ctr"/>
            <a:r>
              <a:rPr lang="ru-RU" sz="2000" b="1" dirty="0">
                <a:ln w="0"/>
                <a:solidFill>
                  <a:schemeClr val="accent1"/>
                </a:solidFill>
                <a:effectLst>
                  <a:outerShdw blurRad="38100" dist="25400" dir="5400000" algn="ctr" rotWithShape="0">
                    <a:srgbClr val="6E747A">
                      <a:alpha val="43000"/>
                    </a:srgbClr>
                  </a:outerShdw>
                </a:effectLst>
              </a:rPr>
              <a:t>По характеру выплаты</a:t>
            </a:r>
          </a:p>
        </p:txBody>
      </p:sp>
      <p:sp>
        <p:nvSpPr>
          <p:cNvPr id="5" name="Скругленный прямоугольник 4"/>
          <p:cNvSpPr/>
          <p:nvPr/>
        </p:nvSpPr>
        <p:spPr>
          <a:xfrm>
            <a:off x="4700588" y="1581150"/>
            <a:ext cx="2689225" cy="1000125"/>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ru-RU" sz="2000" b="1" dirty="0" smtClean="0">
                <a:ln w="0"/>
                <a:solidFill>
                  <a:schemeClr val="accent1"/>
                </a:solidFill>
                <a:effectLst>
                  <a:outerShdw blurRad="38100" dist="25400" dir="5400000" algn="ctr" rotWithShape="0">
                    <a:srgbClr val="6E747A">
                      <a:alpha val="43000"/>
                    </a:srgbClr>
                  </a:outerShdw>
                </a:effectLst>
              </a:rPr>
              <a:t>Метод определения дохода</a:t>
            </a:r>
            <a:endParaRPr lang="ru-RU" sz="2000" b="1" dirty="0">
              <a:ln w="0"/>
              <a:solidFill>
                <a:schemeClr val="accent1"/>
              </a:solidFill>
              <a:effectLst>
                <a:outerShdw blurRad="38100" dist="25400" dir="5400000" algn="ctr" rotWithShape="0">
                  <a:srgbClr val="6E747A">
                    <a:alpha val="43000"/>
                  </a:srgbClr>
                </a:outerShdw>
              </a:effectLst>
            </a:endParaRPr>
          </a:p>
        </p:txBody>
      </p:sp>
      <p:sp>
        <p:nvSpPr>
          <p:cNvPr id="6" name="Скругленный прямоугольник 5"/>
          <p:cNvSpPr/>
          <p:nvPr/>
        </p:nvSpPr>
        <p:spPr>
          <a:xfrm>
            <a:off x="9121775" y="1581150"/>
            <a:ext cx="2808456" cy="1000125"/>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lgn="ctr"/>
            <a:r>
              <a:rPr lang="ru-RU" sz="2000" b="1" dirty="0">
                <a:ln w="0"/>
                <a:solidFill>
                  <a:schemeClr val="accent1"/>
                </a:solidFill>
                <a:effectLst>
                  <a:outerShdw blurRad="38100" dist="25400" dir="5400000" algn="ctr" rotWithShape="0">
                    <a:srgbClr val="6E747A">
                      <a:alpha val="43000"/>
                    </a:srgbClr>
                  </a:outerShdw>
                </a:effectLst>
              </a:rPr>
              <a:t>Соблюдение сроков</a:t>
            </a:r>
          </a:p>
        </p:txBody>
      </p:sp>
      <p:sp>
        <p:nvSpPr>
          <p:cNvPr id="7" name="Прямоугольник 6"/>
          <p:cNvSpPr/>
          <p:nvPr/>
        </p:nvSpPr>
        <p:spPr>
          <a:xfrm>
            <a:off x="495300" y="3065463"/>
            <a:ext cx="28067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smtClean="0"/>
              <a:t>Выигрышные</a:t>
            </a:r>
            <a:endParaRPr lang="ru-RU" sz="2000" b="1" dirty="0"/>
          </a:p>
        </p:txBody>
      </p:sp>
      <p:sp>
        <p:nvSpPr>
          <p:cNvPr id="8" name="Прямоугольник 7"/>
          <p:cNvSpPr/>
          <p:nvPr/>
        </p:nvSpPr>
        <p:spPr>
          <a:xfrm>
            <a:off x="495300" y="4281488"/>
            <a:ext cx="28067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smtClean="0"/>
              <a:t>Процентные</a:t>
            </a:r>
            <a:endParaRPr lang="ru-RU" sz="2000" b="1" dirty="0"/>
          </a:p>
        </p:txBody>
      </p:sp>
      <p:sp>
        <p:nvSpPr>
          <p:cNvPr id="9" name="Прямоугольник 8"/>
          <p:cNvSpPr/>
          <p:nvPr/>
        </p:nvSpPr>
        <p:spPr>
          <a:xfrm>
            <a:off x="495300" y="5497513"/>
            <a:ext cx="28067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smtClean="0"/>
              <a:t>С нулевым купоном</a:t>
            </a:r>
            <a:endParaRPr lang="ru-RU" sz="2000" b="1" dirty="0"/>
          </a:p>
        </p:txBody>
      </p:sp>
      <p:sp>
        <p:nvSpPr>
          <p:cNvPr id="10" name="Прямоугольник 9"/>
          <p:cNvSpPr/>
          <p:nvPr/>
        </p:nvSpPr>
        <p:spPr>
          <a:xfrm>
            <a:off x="4808538" y="3367088"/>
            <a:ext cx="280828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smtClean="0"/>
              <a:t>Твердый</a:t>
            </a:r>
            <a:endParaRPr lang="ru-RU" sz="2000" b="1" dirty="0"/>
          </a:p>
        </p:txBody>
      </p:sp>
      <p:sp>
        <p:nvSpPr>
          <p:cNvPr id="11" name="Прямоугольник 10"/>
          <p:cNvSpPr/>
          <p:nvPr/>
        </p:nvSpPr>
        <p:spPr>
          <a:xfrm>
            <a:off x="4808538" y="4691063"/>
            <a:ext cx="280828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smtClean="0"/>
              <a:t>Плавающий</a:t>
            </a:r>
            <a:endParaRPr lang="ru-RU" sz="2000" b="1" dirty="0"/>
          </a:p>
        </p:txBody>
      </p:sp>
      <p:sp>
        <p:nvSpPr>
          <p:cNvPr id="12" name="Прямоугольник 11"/>
          <p:cNvSpPr/>
          <p:nvPr/>
        </p:nvSpPr>
        <p:spPr>
          <a:xfrm>
            <a:off x="9004300" y="3367088"/>
            <a:ext cx="280828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smtClean="0"/>
              <a:t>С правом досрочного погашения</a:t>
            </a:r>
            <a:endParaRPr lang="ru-RU" sz="2000" b="1" dirty="0"/>
          </a:p>
        </p:txBody>
      </p:sp>
      <p:sp>
        <p:nvSpPr>
          <p:cNvPr id="13" name="Прямоугольник 12"/>
          <p:cNvSpPr/>
          <p:nvPr/>
        </p:nvSpPr>
        <p:spPr>
          <a:xfrm>
            <a:off x="9004300" y="4691063"/>
            <a:ext cx="280828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smtClean="0"/>
              <a:t>Без права досрочного погашения</a:t>
            </a:r>
            <a:endParaRPr lang="ru-RU" sz="2000" b="1" dirty="0"/>
          </a:p>
        </p:txBody>
      </p:sp>
      <p:cxnSp>
        <p:nvCxnSpPr>
          <p:cNvPr id="15" name="Соединительная линия уступом 14"/>
          <p:cNvCxnSpPr>
            <a:stCxn id="3" idx="2"/>
            <a:endCxn id="6" idx="0"/>
          </p:cNvCxnSpPr>
          <p:nvPr/>
        </p:nvCxnSpPr>
        <p:spPr>
          <a:xfrm rot="16200000" flipH="1">
            <a:off x="7989930" y="-954924"/>
            <a:ext cx="592137" cy="4480009"/>
          </a:xfrm>
          <a:prstGeom prst="bentConnector3">
            <a:avLst>
              <a:gd name="adj1" fmla="val 50000"/>
            </a:avLst>
          </a:prstGeom>
          <a:ln w="44450"/>
        </p:spPr>
        <p:style>
          <a:lnRef idx="1">
            <a:schemeClr val="accent1"/>
          </a:lnRef>
          <a:fillRef idx="0">
            <a:schemeClr val="accent1"/>
          </a:fillRef>
          <a:effectRef idx="0">
            <a:schemeClr val="accent1"/>
          </a:effectRef>
          <a:fontRef idx="minor">
            <a:schemeClr val="tx1"/>
          </a:fontRef>
        </p:style>
      </p:cxnSp>
      <p:cxnSp>
        <p:nvCxnSpPr>
          <p:cNvPr id="18" name="Соединительная линия уступом 17"/>
          <p:cNvCxnSpPr>
            <a:stCxn id="3" idx="2"/>
            <a:endCxn id="5" idx="0"/>
          </p:cNvCxnSpPr>
          <p:nvPr/>
        </p:nvCxnSpPr>
        <p:spPr>
          <a:xfrm rot="5400000">
            <a:off x="5749131" y="1285082"/>
            <a:ext cx="592137" cy="0"/>
          </a:xfrm>
          <a:prstGeom prst="bentConnector3">
            <a:avLst>
              <a:gd name="adj1" fmla="val 50000"/>
            </a:avLst>
          </a:prstGeom>
          <a:ln w="44450"/>
        </p:spPr>
        <p:style>
          <a:lnRef idx="1">
            <a:schemeClr val="accent1"/>
          </a:lnRef>
          <a:fillRef idx="0">
            <a:schemeClr val="accent1"/>
          </a:fillRef>
          <a:effectRef idx="0">
            <a:schemeClr val="accent1"/>
          </a:effectRef>
          <a:fontRef idx="minor">
            <a:schemeClr val="tx1"/>
          </a:fontRef>
        </p:style>
      </p:cxnSp>
      <p:cxnSp>
        <p:nvCxnSpPr>
          <p:cNvPr id="22" name="Соединительная линия уступом 21"/>
          <p:cNvCxnSpPr>
            <a:stCxn id="3" idx="2"/>
            <a:endCxn id="4" idx="0"/>
          </p:cNvCxnSpPr>
          <p:nvPr/>
        </p:nvCxnSpPr>
        <p:spPr>
          <a:xfrm rot="5400000">
            <a:off x="3705225" y="-758824"/>
            <a:ext cx="592137" cy="4087812"/>
          </a:xfrm>
          <a:prstGeom prst="bentConnector3">
            <a:avLst>
              <a:gd name="adj1" fmla="val 50000"/>
            </a:avLst>
          </a:prstGeom>
          <a:ln w="44450"/>
        </p:spPr>
        <p:style>
          <a:lnRef idx="1">
            <a:schemeClr val="accent1"/>
          </a:lnRef>
          <a:fillRef idx="0">
            <a:schemeClr val="accent1"/>
          </a:fillRef>
          <a:effectRef idx="0">
            <a:schemeClr val="accent1"/>
          </a:effectRef>
          <a:fontRef idx="minor">
            <a:schemeClr val="tx1"/>
          </a:fontRef>
        </p:style>
      </p:cxnSp>
      <p:cxnSp>
        <p:nvCxnSpPr>
          <p:cNvPr id="26" name="Соединительная линия уступом 25"/>
          <p:cNvCxnSpPr>
            <a:stCxn id="4" idx="3"/>
            <a:endCxn id="7" idx="3"/>
          </p:cNvCxnSpPr>
          <p:nvPr/>
        </p:nvCxnSpPr>
        <p:spPr>
          <a:xfrm>
            <a:off x="3302000" y="2081213"/>
            <a:ext cx="12700" cy="1441450"/>
          </a:xfrm>
          <a:prstGeom prst="bentConnector3">
            <a:avLst>
              <a:gd name="adj1" fmla="val 1800000"/>
            </a:avLst>
          </a:prstGeom>
          <a:ln w="44450"/>
        </p:spPr>
        <p:style>
          <a:lnRef idx="1">
            <a:schemeClr val="accent1"/>
          </a:lnRef>
          <a:fillRef idx="0">
            <a:schemeClr val="accent1"/>
          </a:fillRef>
          <a:effectRef idx="0">
            <a:schemeClr val="accent1"/>
          </a:effectRef>
          <a:fontRef idx="minor">
            <a:schemeClr val="tx1"/>
          </a:fontRef>
        </p:style>
      </p:cxnSp>
      <p:cxnSp>
        <p:nvCxnSpPr>
          <p:cNvPr id="29" name="Соединительная линия уступом 28"/>
          <p:cNvCxnSpPr>
            <a:stCxn id="7" idx="3"/>
            <a:endCxn id="8" idx="3"/>
          </p:cNvCxnSpPr>
          <p:nvPr/>
        </p:nvCxnSpPr>
        <p:spPr>
          <a:xfrm>
            <a:off x="3302000" y="3522663"/>
            <a:ext cx="12700" cy="1216025"/>
          </a:xfrm>
          <a:prstGeom prst="bentConnector3">
            <a:avLst>
              <a:gd name="adj1" fmla="val 1800000"/>
            </a:avLst>
          </a:prstGeom>
          <a:ln w="44450"/>
        </p:spPr>
        <p:style>
          <a:lnRef idx="1">
            <a:schemeClr val="accent1"/>
          </a:lnRef>
          <a:fillRef idx="0">
            <a:schemeClr val="accent1"/>
          </a:fillRef>
          <a:effectRef idx="0">
            <a:schemeClr val="accent1"/>
          </a:effectRef>
          <a:fontRef idx="minor">
            <a:schemeClr val="tx1"/>
          </a:fontRef>
        </p:style>
      </p:cxnSp>
      <p:cxnSp>
        <p:nvCxnSpPr>
          <p:cNvPr id="35" name="Соединительная линия уступом 34"/>
          <p:cNvCxnSpPr>
            <a:stCxn id="8" idx="3"/>
            <a:endCxn id="9" idx="3"/>
          </p:cNvCxnSpPr>
          <p:nvPr/>
        </p:nvCxnSpPr>
        <p:spPr>
          <a:xfrm>
            <a:off x="3302000" y="4738688"/>
            <a:ext cx="12700" cy="1216025"/>
          </a:xfrm>
          <a:prstGeom prst="bentConnector3">
            <a:avLst>
              <a:gd name="adj1" fmla="val 1800000"/>
            </a:avLst>
          </a:prstGeom>
          <a:ln w="44450"/>
        </p:spPr>
        <p:style>
          <a:lnRef idx="1">
            <a:schemeClr val="accent1"/>
          </a:lnRef>
          <a:fillRef idx="0">
            <a:schemeClr val="accent1"/>
          </a:fillRef>
          <a:effectRef idx="0">
            <a:schemeClr val="accent1"/>
          </a:effectRef>
          <a:fontRef idx="minor">
            <a:schemeClr val="tx1"/>
          </a:fontRef>
        </p:style>
      </p:cxnSp>
      <p:cxnSp>
        <p:nvCxnSpPr>
          <p:cNvPr id="38" name="Соединительная линия уступом 37"/>
          <p:cNvCxnSpPr>
            <a:stCxn id="10" idx="3"/>
            <a:endCxn id="11" idx="3"/>
          </p:cNvCxnSpPr>
          <p:nvPr/>
        </p:nvCxnSpPr>
        <p:spPr>
          <a:xfrm>
            <a:off x="7616825" y="3824288"/>
            <a:ext cx="12700" cy="1323975"/>
          </a:xfrm>
          <a:prstGeom prst="bentConnector3">
            <a:avLst>
              <a:gd name="adj1" fmla="val 1800000"/>
            </a:avLst>
          </a:prstGeom>
          <a:ln w="44450"/>
        </p:spPr>
        <p:style>
          <a:lnRef idx="1">
            <a:schemeClr val="accent1"/>
          </a:lnRef>
          <a:fillRef idx="0">
            <a:schemeClr val="accent1"/>
          </a:fillRef>
          <a:effectRef idx="0">
            <a:schemeClr val="accent1"/>
          </a:effectRef>
          <a:fontRef idx="minor">
            <a:schemeClr val="tx1"/>
          </a:fontRef>
        </p:style>
      </p:cxnSp>
      <p:cxnSp>
        <p:nvCxnSpPr>
          <p:cNvPr id="42" name="Соединительная линия уступом 41"/>
          <p:cNvCxnSpPr>
            <a:stCxn id="5" idx="3"/>
            <a:endCxn id="10" idx="3"/>
          </p:cNvCxnSpPr>
          <p:nvPr/>
        </p:nvCxnSpPr>
        <p:spPr>
          <a:xfrm>
            <a:off x="7389813" y="2081213"/>
            <a:ext cx="227012" cy="1743075"/>
          </a:xfrm>
          <a:prstGeom prst="bentConnector3">
            <a:avLst>
              <a:gd name="adj1" fmla="val 201189"/>
            </a:avLst>
          </a:prstGeom>
          <a:ln w="44450"/>
        </p:spPr>
        <p:style>
          <a:lnRef idx="1">
            <a:schemeClr val="accent1"/>
          </a:lnRef>
          <a:fillRef idx="0">
            <a:schemeClr val="accent1"/>
          </a:fillRef>
          <a:effectRef idx="0">
            <a:schemeClr val="accent1"/>
          </a:effectRef>
          <a:fontRef idx="minor">
            <a:schemeClr val="tx1"/>
          </a:fontRef>
        </p:style>
      </p:cxnSp>
      <p:cxnSp>
        <p:nvCxnSpPr>
          <p:cNvPr id="45" name="Соединительная линия уступом 44"/>
          <p:cNvCxnSpPr>
            <a:stCxn id="6" idx="1"/>
            <a:endCxn id="12" idx="1"/>
          </p:cNvCxnSpPr>
          <p:nvPr/>
        </p:nvCxnSpPr>
        <p:spPr>
          <a:xfrm rot="10800000" flipV="1">
            <a:off x="9004301" y="2081212"/>
            <a:ext cx="117475" cy="1743075"/>
          </a:xfrm>
          <a:prstGeom prst="bentConnector3">
            <a:avLst>
              <a:gd name="adj1" fmla="val 294595"/>
            </a:avLst>
          </a:prstGeom>
          <a:ln w="44450"/>
        </p:spPr>
        <p:style>
          <a:lnRef idx="1">
            <a:schemeClr val="accent1"/>
          </a:lnRef>
          <a:fillRef idx="0">
            <a:schemeClr val="accent1"/>
          </a:fillRef>
          <a:effectRef idx="0">
            <a:schemeClr val="accent1"/>
          </a:effectRef>
          <a:fontRef idx="minor">
            <a:schemeClr val="tx1"/>
          </a:fontRef>
        </p:style>
      </p:cxnSp>
      <p:cxnSp>
        <p:nvCxnSpPr>
          <p:cNvPr id="48" name="Соединительная линия уступом 47"/>
          <p:cNvCxnSpPr/>
          <p:nvPr/>
        </p:nvCxnSpPr>
        <p:spPr>
          <a:xfrm rot="10800000" flipV="1">
            <a:off x="8993188" y="3824288"/>
            <a:ext cx="12700" cy="1323975"/>
          </a:xfrm>
          <a:prstGeom prst="bentConnector3">
            <a:avLst>
              <a:gd name="adj1" fmla="val 1800000"/>
            </a:avLst>
          </a:prstGeom>
          <a:ln w="444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23735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Прямоугольник 1"/>
          <p:cNvSpPr>
            <a:spLocks noChangeArrowheads="1"/>
          </p:cNvSpPr>
          <p:nvPr/>
        </p:nvSpPr>
        <p:spPr bwMode="auto">
          <a:xfrm>
            <a:off x="419100" y="347663"/>
            <a:ext cx="11328400"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5082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just"/>
            <a:r>
              <a:rPr lang="ru-RU" sz="2800" b="1">
                <a:solidFill>
                  <a:srgbClr val="FFFF00"/>
                </a:solidFill>
                <a:latin typeface="Times New Roman" panose="02020603050405020304" pitchFamily="18" charset="0"/>
                <a:cs typeface="Times New Roman" panose="02020603050405020304" pitchFamily="18" charset="0"/>
              </a:rPr>
              <a:t>Государственный долг Российской Федерации </a:t>
            </a:r>
            <a:r>
              <a:rPr lang="ru-RU" sz="2800">
                <a:latin typeface="Times New Roman" panose="02020603050405020304" pitchFamily="18" charset="0"/>
                <a:cs typeface="Times New Roman" panose="02020603050405020304" pitchFamily="18" charset="0"/>
              </a:rPr>
              <a:t>– долговые обязательства перед физическими и юридическими лицами, иностранными государствами, международными организациями и иными субъектами международного права. Этот долг полностью и без условий обеспечивается всем находящимся в федеральной собственности имуществом, составляющим государственную казну. </a:t>
            </a:r>
          </a:p>
          <a:p>
            <a:pPr algn="just"/>
            <a:r>
              <a:rPr lang="ru-RU" sz="2800" b="1">
                <a:solidFill>
                  <a:srgbClr val="FFFF00"/>
                </a:solidFill>
                <a:latin typeface="Times New Roman" panose="02020603050405020304" pitchFamily="18" charset="0"/>
                <a:cs typeface="Times New Roman" panose="02020603050405020304" pitchFamily="18" charset="0"/>
              </a:rPr>
              <a:t>Государственный  долг  субъекта  Российской  Федерации</a:t>
            </a:r>
            <a:r>
              <a:rPr lang="ru-RU" sz="2800">
                <a:latin typeface="Times New Roman" panose="02020603050405020304" pitchFamily="18" charset="0"/>
                <a:cs typeface="Times New Roman" panose="02020603050405020304" pitchFamily="18" charset="0"/>
              </a:rPr>
              <a:t>,  как  совокупность  его  долговых  обязательств, полностью и без условий обеспечивается всем находящимся в собственности субъекта имуществом, составляющим его казну. </a:t>
            </a:r>
          </a:p>
          <a:p>
            <a:pPr algn="just"/>
            <a:r>
              <a:rPr lang="ru-RU" sz="2800" b="1">
                <a:solidFill>
                  <a:srgbClr val="FFFF00"/>
                </a:solidFill>
                <a:latin typeface="Times New Roman" panose="02020603050405020304" pitchFamily="18" charset="0"/>
                <a:cs typeface="Times New Roman" panose="02020603050405020304" pitchFamily="18" charset="0"/>
              </a:rPr>
              <a:t>Муниципальный долг</a:t>
            </a:r>
            <a:r>
              <a:rPr lang="ru-RU" sz="2800">
                <a:latin typeface="Times New Roman" panose="02020603050405020304" pitchFamily="18" charset="0"/>
                <a:cs typeface="Times New Roman" panose="02020603050405020304" pitchFamily="18" charset="0"/>
              </a:rPr>
              <a:t>, как совокупность долговых обязательств муниципального образования, полностью и без условий обеспечивается всем имуществом, составляющим муниципальную казну. </a:t>
            </a:r>
          </a:p>
        </p:txBody>
      </p:sp>
    </p:spTree>
    <p:extLst>
      <p:ext uri="{BB962C8B-B14F-4D97-AF65-F5344CB8AC3E}">
        <p14:creationId xmlns:p14="http://schemas.microsoft.com/office/powerpoint/2010/main" val="6922856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Прямоугольник 1"/>
          <p:cNvSpPr>
            <a:spLocks noChangeArrowheads="1"/>
          </p:cNvSpPr>
          <p:nvPr/>
        </p:nvSpPr>
        <p:spPr bwMode="auto">
          <a:xfrm>
            <a:off x="452438" y="939800"/>
            <a:ext cx="11326812"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5082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just"/>
            <a:r>
              <a:rPr lang="ru-RU" sz="3200" b="1">
                <a:solidFill>
                  <a:srgbClr val="FFFF00"/>
                </a:solidFill>
                <a:latin typeface="Times New Roman" panose="02020603050405020304" pitchFamily="18" charset="0"/>
                <a:cs typeface="Times New Roman" panose="02020603050405020304" pitchFamily="18" charset="0"/>
              </a:rPr>
              <a:t>Капитальный  государственный  долг </a:t>
            </a:r>
            <a:r>
              <a:rPr lang="ru-RU" sz="3200" b="1">
                <a:latin typeface="Times New Roman" panose="02020603050405020304" pitchFamily="18" charset="0"/>
                <a:cs typeface="Times New Roman" panose="02020603050405020304" pitchFamily="18" charset="0"/>
              </a:rPr>
              <a:t>–  вся  сумма  выпущенных  и  непогашенных  долговых  обязательств государства, включая начисленные проценты по этим обязательствам. </a:t>
            </a:r>
          </a:p>
          <a:p>
            <a:pPr algn="just"/>
            <a:r>
              <a:rPr lang="ru-RU" sz="3200" b="1">
                <a:solidFill>
                  <a:srgbClr val="FFFF00"/>
                </a:solidFill>
                <a:latin typeface="Times New Roman" panose="02020603050405020304" pitchFamily="18" charset="0"/>
                <a:cs typeface="Times New Roman" panose="02020603050405020304" pitchFamily="18" charset="0"/>
              </a:rPr>
              <a:t>Текущий государственный долг </a:t>
            </a:r>
            <a:r>
              <a:rPr lang="ru-RU" sz="3200" b="1">
                <a:latin typeface="Times New Roman" panose="02020603050405020304" pitchFamily="18" charset="0"/>
                <a:cs typeface="Times New Roman" panose="02020603050405020304" pitchFamily="18" charset="0"/>
              </a:rPr>
              <a:t>– расходы на выплату доходов кредиторов по всем долговым обязательствам государства и по погашению обязательств, срок оплаты которых наступил. </a:t>
            </a:r>
            <a:endParaRPr lang="ru-RU" sz="3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72361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6518" y="387276"/>
            <a:ext cx="10972800" cy="5509200"/>
          </a:xfrm>
          <a:prstGeom prst="rect">
            <a:avLst/>
          </a:prstGeom>
        </p:spPr>
        <p:txBody>
          <a:bodyPr wrap="square">
            <a:spAutoFit/>
          </a:bodyPr>
          <a:lstStyle/>
          <a:p>
            <a:pPr indent="252095" algn="just">
              <a:spcAft>
                <a:spcPts val="0"/>
              </a:spcAft>
            </a:pPr>
            <a:r>
              <a:rPr lang="ru-RU" sz="3200" dirty="0" smtClean="0">
                <a:latin typeface="Times New Roman" panose="02020603050405020304" pitchFamily="18" charset="0"/>
                <a:ea typeface="Times New Roman" panose="02020603050405020304" pitchFamily="18" charset="0"/>
              </a:rPr>
              <a:t>По </a:t>
            </a:r>
            <a:r>
              <a:rPr lang="ru-RU" sz="3200" dirty="0">
                <a:latin typeface="Times New Roman" panose="02020603050405020304" pitchFamily="18" charset="0"/>
                <a:ea typeface="Times New Roman" panose="02020603050405020304" pitchFamily="18" charset="0"/>
              </a:rPr>
              <a:t>обращению на рынке - </a:t>
            </a:r>
            <a:r>
              <a:rPr lang="ru-RU" sz="3200" b="1" dirty="0">
                <a:solidFill>
                  <a:srgbClr val="FFFF00"/>
                </a:solidFill>
                <a:latin typeface="Times New Roman" panose="02020603050405020304" pitchFamily="18" charset="0"/>
                <a:ea typeface="Times New Roman" panose="02020603050405020304" pitchFamily="18" charset="0"/>
              </a:rPr>
              <a:t>рыночные и нерыночные</a:t>
            </a:r>
            <a:r>
              <a:rPr lang="ru-RU" sz="3200" dirty="0">
                <a:latin typeface="Times New Roman" panose="02020603050405020304" pitchFamily="18" charset="0"/>
                <a:ea typeface="Times New Roman" panose="02020603050405020304" pitchFamily="18" charset="0"/>
              </a:rPr>
              <a:t>. </a:t>
            </a:r>
            <a:r>
              <a:rPr lang="ru-RU" sz="3200" i="1" dirty="0">
                <a:latin typeface="Times New Roman" panose="02020603050405020304" pitchFamily="18" charset="0"/>
                <a:ea typeface="Times New Roman" panose="02020603050405020304" pitchFamily="18" charset="0"/>
              </a:rPr>
              <a:t>Рыночные</a:t>
            </a:r>
            <a:r>
              <a:rPr lang="ru-RU" sz="3200" dirty="0">
                <a:latin typeface="Times New Roman" panose="02020603050405020304" pitchFamily="18" charset="0"/>
                <a:ea typeface="Times New Roman" panose="02020603050405020304" pitchFamily="18" charset="0"/>
              </a:rPr>
              <a:t> займы свободно продаются и покупаются. При финансировании бюджетного дефицита они основные. </a:t>
            </a:r>
            <a:r>
              <a:rPr lang="ru-RU" sz="3200" i="1" dirty="0">
                <a:latin typeface="Times New Roman" panose="02020603050405020304" pitchFamily="18" charset="0"/>
                <a:ea typeface="Times New Roman" panose="02020603050405020304" pitchFamily="18" charset="0"/>
              </a:rPr>
              <a:t>Нерыночные -</a:t>
            </a:r>
            <a:r>
              <a:rPr lang="ru-RU" sz="3200" dirty="0">
                <a:latin typeface="Times New Roman" panose="02020603050405020304" pitchFamily="18" charset="0"/>
                <a:ea typeface="Times New Roman" panose="02020603050405020304" pitchFamily="18" charset="0"/>
              </a:rPr>
              <a:t> не могут свободно менять своих владельцев и не подлежат обращению на рынке ценных бумаг. Они обычно выпускаются государством, чтобы привлечь определенных инвесторов, специфическим интересам которых и отвечают. Так, нерыночные государственные облигации выпускаются на Западе для мобилизации средств негосударственных пенсионных фондов, страховых компаний, мелких инвесторов.</a:t>
            </a:r>
            <a:endParaRPr lang="ru-RU"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654082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9398" y="365760"/>
            <a:ext cx="10359614" cy="5509200"/>
          </a:xfrm>
          <a:prstGeom prst="rect">
            <a:avLst/>
          </a:prstGeom>
        </p:spPr>
        <p:txBody>
          <a:bodyPr wrap="square">
            <a:spAutoFit/>
          </a:bodyPr>
          <a:lstStyle/>
          <a:p>
            <a:pPr indent="252095" algn="just">
              <a:spcAft>
                <a:spcPts val="0"/>
              </a:spcAft>
            </a:pPr>
            <a:r>
              <a:rPr lang="ru-RU" sz="3200" b="1" dirty="0">
                <a:latin typeface="Times New Roman" panose="02020603050405020304" pitchFamily="18" charset="0"/>
                <a:ea typeface="Times New Roman" panose="02020603050405020304" pitchFamily="18" charset="0"/>
              </a:rPr>
              <a:t>По обеспеченности долговых обязательств - </a:t>
            </a:r>
            <a:r>
              <a:rPr lang="ru-RU" sz="3200" b="1" dirty="0">
                <a:solidFill>
                  <a:srgbClr val="FFFF00"/>
                </a:solidFill>
                <a:latin typeface="Times New Roman" panose="02020603050405020304" pitchFamily="18" charset="0"/>
                <a:ea typeface="Times New Roman" panose="02020603050405020304" pitchFamily="18" charset="0"/>
              </a:rPr>
              <a:t>закладные и </a:t>
            </a:r>
            <a:r>
              <a:rPr lang="ru-RU" sz="3200" b="1" dirty="0" err="1">
                <a:solidFill>
                  <a:srgbClr val="FFFF00"/>
                </a:solidFill>
                <a:latin typeface="Times New Roman" panose="02020603050405020304" pitchFamily="18" charset="0"/>
                <a:ea typeface="Times New Roman" panose="02020603050405020304" pitchFamily="18" charset="0"/>
              </a:rPr>
              <a:t>беззакладные</a:t>
            </a:r>
            <a:r>
              <a:rPr lang="ru-RU" sz="3200" b="1" dirty="0">
                <a:latin typeface="Times New Roman" panose="02020603050405020304" pitchFamily="18" charset="0"/>
                <a:ea typeface="Times New Roman" panose="02020603050405020304" pitchFamily="18" charset="0"/>
              </a:rPr>
              <a:t>. </a:t>
            </a:r>
            <a:r>
              <a:rPr lang="ru-RU" sz="3200" b="1" i="1" dirty="0">
                <a:latin typeface="Times New Roman" panose="02020603050405020304" pitchFamily="18" charset="0"/>
                <a:ea typeface="Times New Roman" panose="02020603050405020304" pitchFamily="18" charset="0"/>
              </a:rPr>
              <a:t>Закладные облигации</a:t>
            </a:r>
            <a:r>
              <a:rPr lang="ru-RU" sz="3200" b="1" dirty="0">
                <a:latin typeface="Times New Roman" panose="02020603050405020304" pitchFamily="18" charset="0"/>
                <a:ea typeface="Times New Roman" panose="02020603050405020304" pitchFamily="18" charset="0"/>
              </a:rPr>
              <a:t> обеспечиваются конкретным залогом, например, определенным имуществом. Наиболее часто их выпускают местные органы власти. Обеспечением </a:t>
            </a:r>
            <a:r>
              <a:rPr lang="ru-RU" sz="3200" b="1" dirty="0" err="1">
                <a:latin typeface="Times New Roman" panose="02020603050405020304" pitchFamily="18" charset="0"/>
                <a:ea typeface="Times New Roman" panose="02020603050405020304" pitchFamily="18" charset="0"/>
              </a:rPr>
              <a:t>беззакладных</a:t>
            </a:r>
            <a:r>
              <a:rPr lang="ru-RU" sz="3200" b="1" dirty="0">
                <a:latin typeface="Times New Roman" panose="02020603050405020304" pitchFamily="18" charset="0"/>
                <a:ea typeface="Times New Roman" panose="02020603050405020304" pitchFamily="18" charset="0"/>
              </a:rPr>
              <a:t> облигаций служит все имущество государства или данного муниципалитета. Центральные органы управления обычно выпускают </a:t>
            </a:r>
            <a:r>
              <a:rPr lang="ru-RU" sz="3200" b="1" dirty="0" err="1">
                <a:latin typeface="Times New Roman" panose="02020603050405020304" pitchFamily="18" charset="0"/>
                <a:ea typeface="Times New Roman" panose="02020603050405020304" pitchFamily="18" charset="0"/>
              </a:rPr>
              <a:t>беззакладные</a:t>
            </a:r>
            <a:r>
              <a:rPr lang="ru-RU" sz="3200" b="1" dirty="0">
                <a:latin typeface="Times New Roman" panose="02020603050405020304" pitchFamily="18" charset="0"/>
                <a:ea typeface="Times New Roman" panose="02020603050405020304" pitchFamily="18" charset="0"/>
              </a:rPr>
              <a:t> облигации. Их надежность исключительно высока и, поэтому инвесторы не нуждаются ни в каких дополнительных гарантиях.</a:t>
            </a:r>
            <a:endParaRPr lang="ru-RU" sz="32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751794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42277" y="321038"/>
            <a:ext cx="10079916" cy="6001643"/>
          </a:xfrm>
          <a:prstGeom prst="rect">
            <a:avLst/>
          </a:prstGeom>
        </p:spPr>
        <p:txBody>
          <a:bodyPr wrap="square">
            <a:spAutoFit/>
          </a:bodyPr>
          <a:lstStyle/>
          <a:p>
            <a:pPr indent="252095" algn="just">
              <a:spcAft>
                <a:spcPts val="0"/>
              </a:spcAft>
            </a:pPr>
            <a:r>
              <a:rPr lang="ru-RU" sz="2400" b="1" dirty="0">
                <a:latin typeface="Times New Roman" panose="02020603050405020304" pitchFamily="18" charset="0"/>
                <a:ea typeface="Times New Roman" panose="02020603050405020304" pitchFamily="18" charset="0"/>
              </a:rPr>
              <a:t>По характеру выплачиваемого дохода долговые обязательства делятся на </a:t>
            </a:r>
            <a:r>
              <a:rPr lang="ru-RU" sz="2400" b="1" dirty="0">
                <a:solidFill>
                  <a:srgbClr val="FFFF00"/>
                </a:solidFill>
                <a:latin typeface="Times New Roman" panose="02020603050405020304" pitchFamily="18" charset="0"/>
                <a:ea typeface="Times New Roman" panose="02020603050405020304" pitchFamily="18" charset="0"/>
              </a:rPr>
              <a:t>выигрышные, процентные, с нулевым купоном</a:t>
            </a:r>
            <a:r>
              <a:rPr lang="ru-RU" sz="2400" b="1" dirty="0">
                <a:latin typeface="Times New Roman" panose="02020603050405020304" pitchFamily="18" charset="0"/>
                <a:ea typeface="Times New Roman" panose="02020603050405020304" pitchFamily="18" charset="0"/>
              </a:rPr>
              <a:t>. Выплата дохода по </a:t>
            </a:r>
            <a:r>
              <a:rPr lang="ru-RU" sz="2400" b="1" i="1" dirty="0">
                <a:latin typeface="Times New Roman" panose="02020603050405020304" pitchFamily="18" charset="0"/>
                <a:ea typeface="Times New Roman" panose="02020603050405020304" pitchFamily="18" charset="0"/>
              </a:rPr>
              <a:t>выигрышным облигациям</a:t>
            </a:r>
            <a:r>
              <a:rPr lang="ru-RU" sz="2400" b="1" dirty="0">
                <a:latin typeface="Times New Roman" panose="02020603050405020304" pitchFamily="18" charset="0"/>
                <a:ea typeface="Times New Roman" panose="02020603050405020304" pitchFamily="18" charset="0"/>
              </a:rPr>
              <a:t> осуществляется на основе тиражей выигрышей. Эти облигации не пользуются большим спросом. Инвесторы стремятся получать стабильный доход, а не полагаться на волю случая. Поэтому основной вид - </a:t>
            </a:r>
            <a:r>
              <a:rPr lang="ru-RU" sz="2400" b="1" i="1" dirty="0">
                <a:latin typeface="Times New Roman" panose="02020603050405020304" pitchFamily="18" charset="0"/>
                <a:ea typeface="Times New Roman" panose="02020603050405020304" pitchFamily="18" charset="0"/>
              </a:rPr>
              <a:t>процентные облигации,</a:t>
            </a:r>
            <a:r>
              <a:rPr lang="ru-RU" sz="2400" b="1" dirty="0">
                <a:latin typeface="Times New Roman" panose="02020603050405020304" pitchFamily="18" charset="0"/>
                <a:ea typeface="Times New Roman" panose="02020603050405020304" pitchFamily="18" charset="0"/>
              </a:rPr>
              <a:t> доход по которым выплачивается 1, 2 или 4 раза в год на основе купонов. Большинство инвесторов отдает предпочтение таким долговым обязательствам.</a:t>
            </a:r>
          </a:p>
          <a:p>
            <a:pPr indent="252095" algn="just">
              <a:spcAft>
                <a:spcPts val="0"/>
              </a:spcAft>
            </a:pPr>
            <a:r>
              <a:rPr lang="ru-RU" sz="2400" b="1" dirty="0">
                <a:latin typeface="Times New Roman" panose="02020603050405020304" pitchFamily="18" charset="0"/>
                <a:ea typeface="Times New Roman" panose="02020603050405020304" pitchFamily="18" charset="0"/>
              </a:rPr>
              <a:t>Краткосрочные заемные инструменты государства не имеют купонов. Они продаются со скидкой с номинала, а выкупаются по номиналу. Не имеют также купонов и некоторые долгосрочные долговые обязательства. Весь доход по ним выплачивается вместе с суммой основного долга. Как и краткосрочные, они продаются со скидкой с номинала, а выкупаются по номиналу. Такие облигации получили название </a:t>
            </a:r>
            <a:r>
              <a:rPr lang="ru-RU" sz="2400" b="1" i="1" dirty="0">
                <a:latin typeface="Times New Roman" panose="02020603050405020304" pitchFamily="18" charset="0"/>
                <a:ea typeface="Times New Roman" panose="02020603050405020304" pitchFamily="18" charset="0"/>
              </a:rPr>
              <a:t>облигаций</a:t>
            </a:r>
            <a:r>
              <a:rPr lang="ru-RU" sz="2400" b="1" dirty="0">
                <a:latin typeface="Times New Roman" panose="02020603050405020304" pitchFamily="18" charset="0"/>
                <a:ea typeface="Times New Roman" panose="02020603050405020304" pitchFamily="18" charset="0"/>
              </a:rPr>
              <a:t> с </a:t>
            </a:r>
            <a:r>
              <a:rPr lang="ru-RU" sz="2400" b="1" i="1" dirty="0">
                <a:latin typeface="Times New Roman" panose="02020603050405020304" pitchFamily="18" charset="0"/>
                <a:ea typeface="Times New Roman" panose="02020603050405020304" pitchFamily="18" charset="0"/>
              </a:rPr>
              <a:t>нулевым купоном.</a:t>
            </a:r>
            <a:endParaRPr lang="ru-RU"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4006535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25157" y="612802"/>
            <a:ext cx="9789459" cy="5262979"/>
          </a:xfrm>
          <a:prstGeom prst="rect">
            <a:avLst/>
          </a:prstGeom>
        </p:spPr>
        <p:txBody>
          <a:bodyPr wrap="square">
            <a:spAutoFit/>
          </a:bodyPr>
          <a:lstStyle/>
          <a:p>
            <a:pPr indent="252095" algn="just">
              <a:spcAft>
                <a:spcPts val="0"/>
              </a:spcAft>
            </a:pPr>
            <a:r>
              <a:rPr lang="ru-RU" sz="2800" b="1" dirty="0">
                <a:latin typeface="Times New Roman" panose="02020603050405020304" pitchFamily="18" charset="0"/>
                <a:ea typeface="Times New Roman" panose="02020603050405020304" pitchFamily="18" charset="0"/>
              </a:rPr>
              <a:t>По методу определения дохода долговые обязательства государства бывают </a:t>
            </a:r>
            <a:r>
              <a:rPr lang="ru-RU" sz="2800" b="1" dirty="0">
                <a:solidFill>
                  <a:srgbClr val="FFFF00"/>
                </a:solidFill>
                <a:latin typeface="Times New Roman" panose="02020603050405020304" pitchFamily="18" charset="0"/>
                <a:ea typeface="Times New Roman" panose="02020603050405020304" pitchFamily="18" charset="0"/>
              </a:rPr>
              <a:t>с </a:t>
            </a:r>
            <a:r>
              <a:rPr lang="ru-RU" sz="2800" b="1" i="1" dirty="0">
                <a:solidFill>
                  <a:srgbClr val="FFFF00"/>
                </a:solidFill>
                <a:latin typeface="Times New Roman" panose="02020603050405020304" pitchFamily="18" charset="0"/>
                <a:ea typeface="Times New Roman" panose="02020603050405020304" pitchFamily="18" charset="0"/>
              </a:rPr>
              <a:t>твердым</a:t>
            </a:r>
            <a:r>
              <a:rPr lang="ru-RU" sz="2800" b="1" dirty="0">
                <a:solidFill>
                  <a:srgbClr val="FFFF00"/>
                </a:solidFill>
                <a:latin typeface="Times New Roman" panose="02020603050405020304" pitchFamily="18" charset="0"/>
                <a:ea typeface="Times New Roman" panose="02020603050405020304" pitchFamily="18" charset="0"/>
              </a:rPr>
              <a:t> или </a:t>
            </a:r>
            <a:r>
              <a:rPr lang="ru-RU" sz="2800" b="1" i="1" dirty="0">
                <a:solidFill>
                  <a:srgbClr val="FFFF00"/>
                </a:solidFill>
                <a:latin typeface="Times New Roman" panose="02020603050405020304" pitchFamily="18" charset="0"/>
                <a:ea typeface="Times New Roman" panose="02020603050405020304" pitchFamily="18" charset="0"/>
              </a:rPr>
              <a:t>плавающим доходом</a:t>
            </a:r>
            <a:r>
              <a:rPr lang="ru-RU" sz="2800" b="1" i="1" dirty="0">
                <a:latin typeface="Times New Roman" panose="02020603050405020304" pitchFamily="18" charset="0"/>
                <a:ea typeface="Times New Roman" panose="02020603050405020304" pitchFamily="18" charset="0"/>
              </a:rPr>
              <a:t>.</a:t>
            </a:r>
            <a:r>
              <a:rPr lang="ru-RU" sz="2800" b="1" dirty="0">
                <a:latin typeface="Times New Roman" panose="02020603050405020304" pitchFamily="18" charset="0"/>
                <a:ea typeface="Times New Roman" panose="02020603050405020304" pitchFamily="18" charset="0"/>
              </a:rPr>
              <a:t> В ряде случаев фиксированная ставка по ценным бумагам является причиной роста расходов государства на выплату процентов, в других случаях она может отпугнуть инвесторов, ожидающих повышение процента.</a:t>
            </a:r>
          </a:p>
          <a:p>
            <a:r>
              <a:rPr lang="ru-RU" sz="2800" b="1" dirty="0">
                <a:latin typeface="Times New Roman" panose="02020603050405020304" pitchFamily="18" charset="0"/>
                <a:ea typeface="Times New Roman" panose="02020603050405020304" pitchFamily="18" charset="0"/>
              </a:rPr>
              <a:t>Для покрытия бюджетного дефицита приходится размещать займы при относительно завышенном уровне процентной ставки. Установив аналогичный процент по своим долговым обязательствам на весь срок займа, который может составить 20 - 30 лет, государство взвалит на налогоплательщиков дополнительные расходы. </a:t>
            </a:r>
            <a:endParaRPr lang="ru-RU" sz="2800" b="1" dirty="0"/>
          </a:p>
        </p:txBody>
      </p:sp>
    </p:spTree>
    <p:extLst>
      <p:ext uri="{BB962C8B-B14F-4D97-AF65-F5344CB8AC3E}">
        <p14:creationId xmlns:p14="http://schemas.microsoft.com/office/powerpoint/2010/main" val="34457786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74551" y="656216"/>
            <a:ext cx="10381129" cy="4893647"/>
          </a:xfrm>
          <a:prstGeom prst="rect">
            <a:avLst/>
          </a:prstGeom>
        </p:spPr>
        <p:txBody>
          <a:bodyPr wrap="square">
            <a:spAutoFit/>
          </a:bodyPr>
          <a:lstStyle/>
          <a:p>
            <a:pPr indent="252095" algn="just">
              <a:spcAft>
                <a:spcPts val="0"/>
              </a:spcAft>
            </a:pPr>
            <a:r>
              <a:rPr lang="ru-RU" sz="2400" b="1" dirty="0">
                <a:latin typeface="Times New Roman" panose="02020603050405020304" pitchFamily="18" charset="0"/>
                <a:ea typeface="Times New Roman" panose="02020603050405020304" pitchFamily="18" charset="0"/>
              </a:rPr>
              <a:t>Избежать подобную ситуацию позволяют два варианта:</a:t>
            </a:r>
          </a:p>
          <a:p>
            <a:pPr indent="252095" algn="just">
              <a:spcAft>
                <a:spcPts val="0"/>
              </a:spcAft>
            </a:pPr>
            <a:r>
              <a:rPr lang="ru-RU" sz="2400" b="1" dirty="0">
                <a:latin typeface="Times New Roman" panose="02020603050405020304" pitchFamily="18" charset="0"/>
                <a:ea typeface="Times New Roman" panose="02020603050405020304" pitchFamily="18" charset="0"/>
              </a:rPr>
              <a:t>1)	покрытие потребности в денежных средствах за счет краткосрочного или среднесрочного займа и выпуска (когда процентная ставка упадет) долгосрочного. Однако в этом случае заемщик несет дополнительные расходы, связанные с выпуском, размещением и погашением еще одного займа. Не исключена вероятность, что в ожидании повышения процентной ставки инвесторы не проявят интереса ко второму займу;</a:t>
            </a:r>
          </a:p>
          <a:p>
            <a:pPr indent="252095" algn="just">
              <a:spcAft>
                <a:spcPts val="0"/>
              </a:spcAft>
            </a:pPr>
            <a:r>
              <a:rPr lang="ru-RU" sz="2400" b="1" dirty="0">
                <a:latin typeface="Times New Roman" panose="02020603050405020304" pitchFamily="18" charset="0"/>
                <a:ea typeface="Times New Roman" panose="02020603050405020304" pitchFamily="18" charset="0"/>
              </a:rPr>
              <a:t>2)	систематический пересмотр процента, выплачиваемого по ценным бумагам. В качестве базы обычно используется ставка по межбанковским кредитам в стране. Такие займы имеют большой недостаток - должник не в состоянии спланировать свои расходы. Но этот вариант решает все названные проблемы.</a:t>
            </a:r>
            <a:endParaRPr lang="ru-RU"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0848397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8641" y="344244"/>
            <a:ext cx="10897496" cy="5509200"/>
          </a:xfrm>
          <a:prstGeom prst="rect">
            <a:avLst/>
          </a:prstGeom>
        </p:spPr>
        <p:txBody>
          <a:bodyPr wrap="square">
            <a:spAutoFit/>
          </a:bodyPr>
          <a:lstStyle/>
          <a:p>
            <a:pPr indent="252095" algn="just">
              <a:spcAft>
                <a:spcPts val="0"/>
              </a:spcAft>
            </a:pPr>
            <a:r>
              <a:rPr lang="ru-RU" sz="2200" b="1" dirty="0">
                <a:latin typeface="Times New Roman" panose="02020603050405020304" pitchFamily="18" charset="0"/>
                <a:ea typeface="Times New Roman" panose="02020603050405020304" pitchFamily="18" charset="0"/>
              </a:rPr>
              <a:t>В зависимости от обязанности заемщика твердо соблюдать сроки погашения займа, установленные при его выпуске, заемные инструменты делятся на обязательства: </a:t>
            </a:r>
            <a:r>
              <a:rPr lang="ru-RU" sz="2200" b="1" dirty="0">
                <a:solidFill>
                  <a:srgbClr val="FFFF00"/>
                </a:solidFill>
                <a:latin typeface="Times New Roman" panose="02020603050405020304" pitchFamily="18" charset="0"/>
                <a:ea typeface="Times New Roman" panose="02020603050405020304" pitchFamily="18" charset="0"/>
              </a:rPr>
              <a:t>с правом досрочного погашения и без права досрочного погашения</a:t>
            </a:r>
            <a:r>
              <a:rPr lang="ru-RU" sz="2200" b="1" dirty="0">
                <a:latin typeface="Times New Roman" panose="02020603050405020304" pitchFamily="18" charset="0"/>
                <a:ea typeface="Times New Roman" panose="02020603050405020304" pitchFamily="18" charset="0"/>
              </a:rPr>
              <a:t>.</a:t>
            </a:r>
          </a:p>
          <a:p>
            <a:pPr indent="252095" algn="just">
              <a:spcAft>
                <a:spcPts val="0"/>
              </a:spcAft>
            </a:pPr>
            <a:r>
              <a:rPr lang="ru-RU" sz="2200" b="1" dirty="0">
                <a:latin typeface="Times New Roman" panose="02020603050405020304" pitchFamily="18" charset="0"/>
                <a:ea typeface="Times New Roman" panose="02020603050405020304" pitchFamily="18" charset="0"/>
              </a:rPr>
              <a:t>Вопрос о </a:t>
            </a:r>
            <a:r>
              <a:rPr lang="ru-RU" sz="2200" b="1" i="1" dirty="0">
                <a:latin typeface="Times New Roman" panose="02020603050405020304" pitchFamily="18" charset="0"/>
                <a:ea typeface="Times New Roman" panose="02020603050405020304" pitchFamily="18" charset="0"/>
              </a:rPr>
              <a:t>досрочном погашении долговых обязательств</a:t>
            </a:r>
            <a:r>
              <a:rPr lang="ru-RU" sz="2200" b="1" dirty="0">
                <a:latin typeface="Times New Roman" panose="02020603050405020304" pitchFamily="18" charset="0"/>
                <a:ea typeface="Times New Roman" panose="02020603050405020304" pitchFamily="18" charset="0"/>
              </a:rPr>
              <a:t> становится актуальным только тогда, когда на финансовом рынке происходят существенные изменения. Например, заемщик выпустил облигации с ежегодным фиксированным доходом в 12%, а через год ставка упала и составила 6%. В этом случае заемщик терпит существенные потери, тогда как инвестор получает значительный выигрыш. Если облигации были выпущены с правом досрочного погашения, инвестор может уменьшить свои потери, выпустив и разместив новый </a:t>
            </a:r>
            <a:r>
              <a:rPr lang="ru-RU" sz="2200" b="1" dirty="0" err="1">
                <a:latin typeface="Times New Roman" panose="02020603050405020304" pitchFamily="18" charset="0"/>
                <a:ea typeface="Times New Roman" panose="02020603050405020304" pitchFamily="18" charset="0"/>
              </a:rPr>
              <a:t>займ</a:t>
            </a:r>
            <a:r>
              <a:rPr lang="ru-RU" sz="2200" b="1" dirty="0">
                <a:latin typeface="Times New Roman" panose="02020603050405020304" pitchFamily="18" charset="0"/>
                <a:ea typeface="Times New Roman" panose="02020603050405020304" pitchFamily="18" charset="0"/>
              </a:rPr>
              <a:t> и погасив старый.</a:t>
            </a:r>
          </a:p>
          <a:p>
            <a:pPr indent="252095" algn="just">
              <a:spcAft>
                <a:spcPts val="0"/>
              </a:spcAft>
            </a:pPr>
            <a:r>
              <a:rPr lang="ru-RU" sz="2200" b="1" dirty="0">
                <a:latin typeface="Times New Roman" panose="02020603050405020304" pitchFamily="18" charset="0"/>
                <a:ea typeface="Times New Roman" panose="02020603050405020304" pitchFamily="18" charset="0"/>
              </a:rPr>
              <a:t>Различают два варианта погашения задолженности: единовременно и частями. Если </a:t>
            </a:r>
            <a:r>
              <a:rPr lang="ru-RU" sz="2200" b="1" dirty="0" err="1">
                <a:latin typeface="Times New Roman" panose="02020603050405020304" pitchFamily="18" charset="0"/>
                <a:ea typeface="Times New Roman" panose="02020603050405020304" pitchFamily="18" charset="0"/>
              </a:rPr>
              <a:t>займ</a:t>
            </a:r>
            <a:r>
              <a:rPr lang="ru-RU" sz="2200" b="1" dirty="0">
                <a:latin typeface="Times New Roman" panose="02020603050405020304" pitchFamily="18" charset="0"/>
                <a:ea typeface="Times New Roman" panose="02020603050405020304" pitchFamily="18" charset="0"/>
              </a:rPr>
              <a:t> гасится частями, в зависимости от распределения суммы долга по срокам погашения, выделяются три варианта:</a:t>
            </a:r>
          </a:p>
          <a:p>
            <a:pPr marL="342900" lvl="0" indent="-342900" algn="just">
              <a:spcAft>
                <a:spcPts val="0"/>
              </a:spcAft>
              <a:buFont typeface="Wingdings" panose="05000000000000000000" pitchFamily="2" charset="2"/>
              <a:buChar char=""/>
              <a:tabLst>
                <a:tab pos="457200" algn="l"/>
              </a:tabLst>
            </a:pPr>
            <a:r>
              <a:rPr lang="ru-RU" sz="2200" b="1" dirty="0" err="1">
                <a:latin typeface="Times New Roman" panose="02020603050405020304" pitchFamily="18" charset="0"/>
                <a:ea typeface="Times New Roman" panose="02020603050405020304" pitchFamily="18" charset="0"/>
              </a:rPr>
              <a:t>займ</a:t>
            </a:r>
            <a:r>
              <a:rPr lang="ru-RU" sz="2200" b="1" dirty="0">
                <a:latin typeface="Times New Roman" panose="02020603050405020304" pitchFamily="18" charset="0"/>
                <a:ea typeface="Times New Roman" panose="02020603050405020304" pitchFamily="18" charset="0"/>
              </a:rPr>
              <a:t> погашается равными частями в течение определенного срока.</a:t>
            </a:r>
          </a:p>
          <a:p>
            <a:pPr marL="342900" lvl="0" indent="-342900" algn="just">
              <a:spcAft>
                <a:spcPts val="0"/>
              </a:spcAft>
              <a:buFont typeface="Wingdings" panose="05000000000000000000" pitchFamily="2" charset="2"/>
              <a:buChar char=""/>
              <a:tabLst>
                <a:tab pos="457200" algn="l"/>
              </a:tabLst>
            </a:pPr>
            <a:r>
              <a:rPr lang="ru-RU" sz="2200" b="1" dirty="0">
                <a:latin typeface="Times New Roman" panose="02020603050405020304" pitchFamily="18" charset="0"/>
                <a:ea typeface="Times New Roman" panose="02020603050405020304" pitchFamily="18" charset="0"/>
              </a:rPr>
              <a:t>возрастающими долями. </a:t>
            </a:r>
          </a:p>
          <a:p>
            <a:pPr marL="342900" lvl="0" indent="-342900" algn="just">
              <a:spcAft>
                <a:spcPts val="0"/>
              </a:spcAft>
              <a:buFont typeface="Wingdings" panose="05000000000000000000" pitchFamily="2" charset="2"/>
              <a:buChar char=""/>
              <a:tabLst>
                <a:tab pos="457200" algn="l"/>
              </a:tabLst>
            </a:pPr>
            <a:r>
              <a:rPr lang="ru-RU" sz="2200" b="1" dirty="0">
                <a:latin typeface="Times New Roman" panose="02020603050405020304" pitchFamily="18" charset="0"/>
                <a:ea typeface="Times New Roman" panose="02020603050405020304" pitchFamily="18" charset="0"/>
              </a:rPr>
              <a:t>снижающимися долями. </a:t>
            </a:r>
            <a:endParaRPr lang="ru-RU" sz="22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644832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1669" y="204397"/>
            <a:ext cx="11187953" cy="6555641"/>
          </a:xfrm>
          <a:prstGeom prst="rect">
            <a:avLst/>
          </a:prstGeom>
        </p:spPr>
        <p:txBody>
          <a:bodyPr wrap="square">
            <a:spAutoFit/>
          </a:bodyPr>
          <a:lstStyle/>
          <a:p>
            <a:r>
              <a:rPr lang="ru-RU" sz="2800" b="1" dirty="0"/>
              <a:t>К </a:t>
            </a:r>
            <a:r>
              <a:rPr lang="ru-RU" sz="2800" b="1" dirty="0">
                <a:solidFill>
                  <a:srgbClr val="FF0000"/>
                </a:solidFill>
              </a:rPr>
              <a:t>государственному долгу Российской Федерации </a:t>
            </a:r>
            <a:r>
              <a:rPr lang="ru-RU" sz="2800" b="1" dirty="0"/>
              <a:t>относятся долговые обязательства Российской Федерации перед физическими и юридическими лицами Российской Федерации, субъектами Российской Федерации, муниципальными образованиями, иностранными государствами, международными финансовыми организациями, иными субъектами международного права, иностранными физическими и юридическими лицами, возникшие в результате государственных заимствований Российской Федерации, а также долговые обязательства по государственным гарантиям, предоставленным Российской Федерацией, и долговые обязательства, возникшие в результате принятия законодательных актов Российской Федерации об отнесении на государственный долг долговых обязательств третьих лиц, возникших до введения в действие </a:t>
            </a:r>
            <a:r>
              <a:rPr lang="ru-RU" sz="2800" b="1" dirty="0" smtClean="0"/>
              <a:t>БК РФ.</a:t>
            </a:r>
            <a:r>
              <a:rPr lang="ru-RU" sz="2800" b="1" dirty="0"/>
              <a:t/>
            </a:r>
            <a:br>
              <a:rPr lang="ru-RU" sz="2800" b="1" dirty="0"/>
            </a:br>
            <a:endParaRPr lang="ru-RU" sz="2800" b="1" dirty="0"/>
          </a:p>
        </p:txBody>
      </p:sp>
    </p:spTree>
    <p:extLst>
      <p:ext uri="{BB962C8B-B14F-4D97-AF65-F5344CB8AC3E}">
        <p14:creationId xmlns:p14="http://schemas.microsoft.com/office/powerpoint/2010/main" val="4016664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3135" y="345295"/>
            <a:ext cx="11768865" cy="5755422"/>
          </a:xfrm>
          <a:prstGeom prst="rect">
            <a:avLst/>
          </a:prstGeom>
        </p:spPr>
        <p:txBody>
          <a:bodyPr wrap="square">
            <a:spAutoFit/>
          </a:bodyPr>
          <a:lstStyle/>
          <a:p>
            <a:r>
              <a:rPr lang="ru-RU" sz="2300" b="1" dirty="0" smtClean="0">
                <a:solidFill>
                  <a:srgbClr val="FFFF00"/>
                </a:solidFill>
              </a:rPr>
              <a:t>Структура </a:t>
            </a:r>
            <a:r>
              <a:rPr lang="ru-RU" sz="2300" b="1" dirty="0">
                <a:solidFill>
                  <a:srgbClr val="FFFF00"/>
                </a:solidFill>
              </a:rPr>
              <a:t>государственного долга Российской Федерации </a:t>
            </a:r>
            <a:r>
              <a:rPr lang="ru-RU" sz="2300" b="1" dirty="0"/>
              <a:t>представляет собой группировку долговых обязательств Российской Федерации </a:t>
            </a:r>
            <a:r>
              <a:rPr lang="ru-RU" sz="2300" b="1" dirty="0" smtClean="0"/>
              <a:t>видам </a:t>
            </a:r>
            <a:r>
              <a:rPr lang="ru-RU" sz="2300" b="1" dirty="0"/>
              <a:t>долговых обязательств</a:t>
            </a:r>
            <a:r>
              <a:rPr lang="ru-RU" sz="2300" b="1" dirty="0" smtClean="0"/>
              <a:t>.</a:t>
            </a:r>
          </a:p>
          <a:p>
            <a:r>
              <a:rPr lang="ru-RU" sz="2300" b="1" dirty="0" smtClean="0">
                <a:solidFill>
                  <a:srgbClr val="FFFF00"/>
                </a:solidFill>
              </a:rPr>
              <a:t>Долговые </a:t>
            </a:r>
            <a:r>
              <a:rPr lang="ru-RU" sz="2300" b="1" dirty="0">
                <a:solidFill>
                  <a:srgbClr val="FFFF00"/>
                </a:solidFill>
              </a:rPr>
              <a:t>обязательства Российской Федерации </a:t>
            </a:r>
            <a:r>
              <a:rPr lang="ru-RU" sz="2300" b="1" dirty="0"/>
              <a:t>могут существовать в виде обязательств по:</a:t>
            </a:r>
          </a:p>
          <a:p>
            <a:r>
              <a:rPr lang="ru-RU" sz="2300" b="1" dirty="0"/>
              <a:t> 1) кредитам, привлеченным от имени Российской Федерации как заемщика от кредитных организаций, иностранных государств, в том числе по целевым иностранным кредитам (заимствованиям) международных финансовых организаций, иных субъектов международного права, иностранных юридических лиц;</a:t>
            </a:r>
          </a:p>
          <a:p>
            <a:r>
              <a:rPr lang="ru-RU" sz="2300" b="1" dirty="0"/>
              <a:t> 2) государственным ценным бумагам, выпущенным от имени Российской Федерации;</a:t>
            </a:r>
          </a:p>
          <a:p>
            <a:r>
              <a:rPr lang="ru-RU" sz="2300" b="1" dirty="0"/>
              <a:t>3) бюджетным кредитам, привлеченным в федеральный бюджет из других бюджетов бюджетной системы Российской Федерации;</a:t>
            </a:r>
          </a:p>
          <a:p>
            <a:r>
              <a:rPr lang="ru-RU" sz="2300" b="1" dirty="0"/>
              <a:t>4) государственным гарантиям Российской Федерации;</a:t>
            </a:r>
          </a:p>
          <a:p>
            <a:r>
              <a:rPr lang="ru-RU" sz="2300" b="1" dirty="0"/>
              <a:t>5) иным долговым обязательствам, ранее отнесенным в соответствии с законодательством Российской Федерации на государственный долг Российской Федерации</a:t>
            </a:r>
            <a:r>
              <a:rPr lang="ru-RU" sz="2300" b="1" dirty="0" smtClean="0"/>
              <a:t>.</a:t>
            </a:r>
            <a:endParaRPr lang="ru-RU" sz="2300" b="1" dirty="0"/>
          </a:p>
        </p:txBody>
      </p:sp>
    </p:spTree>
    <p:extLst>
      <p:ext uri="{BB962C8B-B14F-4D97-AF65-F5344CB8AC3E}">
        <p14:creationId xmlns:p14="http://schemas.microsoft.com/office/powerpoint/2010/main" val="34015045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1214" y="474387"/>
            <a:ext cx="11768865" cy="5262979"/>
          </a:xfrm>
          <a:prstGeom prst="rect">
            <a:avLst/>
          </a:prstGeom>
        </p:spPr>
        <p:txBody>
          <a:bodyPr wrap="square">
            <a:spAutoFit/>
          </a:bodyPr>
          <a:lstStyle/>
          <a:p>
            <a:r>
              <a:rPr lang="ru-RU" sz="4800" b="1" dirty="0" smtClean="0"/>
              <a:t>Долговые </a:t>
            </a:r>
            <a:r>
              <a:rPr lang="ru-RU" sz="4800" b="1" dirty="0"/>
              <a:t>обязательства Российской Федерации могут </a:t>
            </a:r>
            <a:r>
              <a:rPr lang="ru-RU" sz="4800" b="1" dirty="0" smtClean="0"/>
              <a:t>быть:</a:t>
            </a:r>
            <a:endParaRPr lang="ru-RU" sz="4800" b="1" dirty="0"/>
          </a:p>
          <a:p>
            <a:pPr marL="685800" indent="-685800">
              <a:buFontTx/>
              <a:buChar char="-"/>
            </a:pPr>
            <a:r>
              <a:rPr lang="ru-RU" sz="4800" b="1" dirty="0" smtClean="0">
                <a:solidFill>
                  <a:srgbClr val="FFFF00"/>
                </a:solidFill>
              </a:rPr>
              <a:t>краткосрочными</a:t>
            </a:r>
            <a:r>
              <a:rPr lang="ru-RU" sz="4800" b="1" dirty="0" smtClean="0"/>
              <a:t> </a:t>
            </a:r>
            <a:r>
              <a:rPr lang="ru-RU" sz="4800" b="1" dirty="0"/>
              <a:t>(менее одного года</a:t>
            </a:r>
            <a:r>
              <a:rPr lang="ru-RU" sz="4800" b="1" dirty="0" smtClean="0"/>
              <a:t>),</a:t>
            </a:r>
          </a:p>
          <a:p>
            <a:pPr marL="685800" indent="-685800">
              <a:buFontTx/>
              <a:buChar char="-"/>
            </a:pPr>
            <a:r>
              <a:rPr lang="ru-RU" sz="4800" b="1" dirty="0" smtClean="0">
                <a:solidFill>
                  <a:srgbClr val="FFFF00"/>
                </a:solidFill>
              </a:rPr>
              <a:t>среднесрочными</a:t>
            </a:r>
            <a:r>
              <a:rPr lang="ru-RU" sz="4800" b="1" dirty="0" smtClean="0"/>
              <a:t> </a:t>
            </a:r>
            <a:r>
              <a:rPr lang="ru-RU" sz="4800" b="1" dirty="0"/>
              <a:t>(от одного года до пяти </a:t>
            </a:r>
            <a:r>
              <a:rPr lang="ru-RU" sz="4800" b="1" dirty="0" smtClean="0"/>
              <a:t>лет),</a:t>
            </a:r>
          </a:p>
          <a:p>
            <a:pPr marL="685800" indent="-685800">
              <a:buFontTx/>
              <a:buChar char="-"/>
            </a:pPr>
            <a:r>
              <a:rPr lang="ru-RU" sz="4800" b="1" dirty="0" smtClean="0">
                <a:solidFill>
                  <a:srgbClr val="FFFF00"/>
                </a:solidFill>
              </a:rPr>
              <a:t>долгосрочными</a:t>
            </a:r>
            <a:r>
              <a:rPr lang="ru-RU" sz="4800" b="1" dirty="0" smtClean="0"/>
              <a:t> </a:t>
            </a:r>
            <a:r>
              <a:rPr lang="ru-RU" sz="4800" b="1" dirty="0"/>
              <a:t>(от пяти до 30 лет включительно</a:t>
            </a:r>
            <a:r>
              <a:rPr lang="ru-RU" sz="4800" b="1" dirty="0" smtClean="0"/>
              <a:t>).</a:t>
            </a:r>
            <a:endParaRPr lang="ru-RU" sz="4800" b="1" dirty="0"/>
          </a:p>
        </p:txBody>
      </p:sp>
    </p:spTree>
    <p:extLst>
      <p:ext uri="{BB962C8B-B14F-4D97-AF65-F5344CB8AC3E}">
        <p14:creationId xmlns:p14="http://schemas.microsoft.com/office/powerpoint/2010/main" val="4653254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5002" y="352045"/>
            <a:ext cx="11661290" cy="5940088"/>
          </a:xfrm>
          <a:prstGeom prst="rect">
            <a:avLst/>
          </a:prstGeom>
        </p:spPr>
        <p:txBody>
          <a:bodyPr wrap="square">
            <a:spAutoFit/>
          </a:bodyPr>
          <a:lstStyle/>
          <a:p>
            <a:r>
              <a:rPr lang="ru-RU" sz="2000" b="1" dirty="0" smtClean="0">
                <a:solidFill>
                  <a:srgbClr val="FFFF00"/>
                </a:solidFill>
              </a:rPr>
              <a:t>В </a:t>
            </a:r>
            <a:r>
              <a:rPr lang="ru-RU" sz="2000" b="1" dirty="0">
                <a:solidFill>
                  <a:srgbClr val="FFFF00"/>
                </a:solidFill>
              </a:rPr>
              <a:t>объем государственного внутреннего долга </a:t>
            </a:r>
            <a:r>
              <a:rPr lang="ru-RU" sz="2000" b="1" dirty="0"/>
              <a:t>Российской Федерации включаются:</a:t>
            </a:r>
          </a:p>
          <a:p>
            <a:r>
              <a:rPr lang="ru-RU" sz="2000" b="1" dirty="0"/>
              <a:t>1) номинальная сумма долга по государственным ценным бумагам Российской Федерации, обязательства по которым выражены в валюте Российской Федерации;</a:t>
            </a:r>
          </a:p>
          <a:p>
            <a:r>
              <a:rPr lang="ru-RU" sz="2000" b="1" dirty="0"/>
              <a:t>2) объем основного долга по кредитам, которые получены Российской Федерацией и обязательства по которым выражены в валюте Российской Федерации;</a:t>
            </a:r>
          </a:p>
          <a:p>
            <a:r>
              <a:rPr lang="ru-RU" sz="2000" b="1" dirty="0"/>
              <a:t>3) объем основного долга по бюджетным кредитам, полученным Российской Федерацией;</a:t>
            </a:r>
          </a:p>
          <a:p>
            <a:r>
              <a:rPr lang="ru-RU" sz="2000" b="1" dirty="0"/>
              <a:t>4) объем обязательств по государственным гарантиям, выраженным в валюте Российской Федерации;</a:t>
            </a:r>
          </a:p>
          <a:p>
            <a:r>
              <a:rPr lang="ru-RU" sz="2000" b="1" dirty="0"/>
              <a:t>5) объем иных (за исключением указанных) долговых обязательств Российской Федерации, оплата которых в валюте Российской Федерации предусмотрена федеральными законами до введения в действие </a:t>
            </a:r>
            <a:r>
              <a:rPr lang="ru-RU" sz="2000" b="1" dirty="0" smtClean="0"/>
              <a:t>БК РФ.</a:t>
            </a:r>
            <a:endParaRPr lang="ru-RU" sz="2000" b="1" dirty="0"/>
          </a:p>
          <a:p>
            <a:endParaRPr lang="ru-RU" sz="2000" b="1" dirty="0"/>
          </a:p>
          <a:p>
            <a:r>
              <a:rPr lang="ru-RU" sz="2000" b="1" dirty="0" smtClean="0">
                <a:solidFill>
                  <a:srgbClr val="FFFF00"/>
                </a:solidFill>
              </a:rPr>
              <a:t>В </a:t>
            </a:r>
            <a:r>
              <a:rPr lang="ru-RU" sz="2000" b="1" dirty="0">
                <a:solidFill>
                  <a:srgbClr val="FFFF00"/>
                </a:solidFill>
              </a:rPr>
              <a:t>объем государственного внешнего долга </a:t>
            </a:r>
            <a:r>
              <a:rPr lang="ru-RU" sz="2000" b="1" dirty="0"/>
              <a:t>Российской Федерации включаются:</a:t>
            </a:r>
          </a:p>
          <a:p>
            <a:r>
              <a:rPr lang="ru-RU" sz="2000" b="1" dirty="0"/>
              <a:t>1) номинальная сумма долга по государственным ценным бумагам Российской Федерации, обязательства по которым выражены в иностранной валюте;</a:t>
            </a:r>
          </a:p>
          <a:p>
            <a:r>
              <a:rPr lang="ru-RU" sz="2000" b="1" dirty="0"/>
              <a:t>2) объем основного долга по кредитам, которые получены Российской Федерацией и обязательства по которым выражены в иностранной валюте, в том числе по целевым иностранным кредитам (заимствованиям), привлеченным под государственные гарантии Российской Федерации;</a:t>
            </a:r>
          </a:p>
          <a:p>
            <a:r>
              <a:rPr lang="ru-RU" sz="2000" b="1" dirty="0"/>
              <a:t>3) объем обязательств по государственным гарантиям Российской Федерации, выраженным в иностранной валюте</a:t>
            </a:r>
            <a:r>
              <a:rPr lang="ru-RU" sz="2000" b="1" dirty="0" smtClean="0"/>
              <a:t>.</a:t>
            </a:r>
            <a:endParaRPr lang="ru-RU" sz="2000" b="1" dirty="0"/>
          </a:p>
        </p:txBody>
      </p:sp>
    </p:spTree>
    <p:extLst>
      <p:ext uri="{BB962C8B-B14F-4D97-AF65-F5344CB8AC3E}">
        <p14:creationId xmlns:p14="http://schemas.microsoft.com/office/powerpoint/2010/main" val="6943782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9549" y="1290276"/>
            <a:ext cx="11510681" cy="4708981"/>
          </a:xfrm>
          <a:prstGeom prst="rect">
            <a:avLst/>
          </a:prstGeom>
        </p:spPr>
        <p:txBody>
          <a:bodyPr wrap="square">
            <a:spAutoFit/>
          </a:bodyPr>
          <a:lstStyle/>
          <a:p>
            <a:r>
              <a:rPr lang="ru-RU" sz="2000" b="1" dirty="0"/>
              <a:t>В случае, если долговое обязательство Российской Федерации не предъявлено к погашению (не совершены кредитором определенные условиями обязательства и (или) нормативными правовыми актами действия) в течение трех лет с даты, следующей за датой погашения, предусмотренной условиями долгового обязательства либо соответствующими федеральными законами, или истек срок государственной гарантии Российской Федерации и в иных </a:t>
            </a:r>
            <a:r>
              <a:rPr lang="ru-RU" sz="2000" b="1" dirty="0" smtClean="0"/>
              <a:t>случаях, </a:t>
            </a:r>
            <a:r>
              <a:rPr lang="ru-RU" sz="2000" b="1" dirty="0"/>
              <a:t>указанное долговое обязательство считается полностью прекращенным и списывается с государственного внутреннего долга Российской Федерации, если иное не предусмотрено федеральными законами.</a:t>
            </a:r>
          </a:p>
          <a:p>
            <a:r>
              <a:rPr lang="ru-RU" sz="2000" b="1" dirty="0" smtClean="0"/>
              <a:t>Министерство </a:t>
            </a:r>
            <a:r>
              <a:rPr lang="ru-RU" sz="2000" b="1" dirty="0"/>
              <a:t>финансов Российской Федерации по истечении сроков и в иных </a:t>
            </a:r>
            <a:r>
              <a:rPr lang="ru-RU" sz="2000" b="1" dirty="0" smtClean="0"/>
              <a:t>случаях издает </a:t>
            </a:r>
            <a:r>
              <a:rPr lang="ru-RU" sz="2000" b="1" dirty="0">
                <a:hlinkClick r:id="rId2" tooltip="Приказ Минфина России от 18.06.2013 N 162&#10;&quot;О списании государственного внутреннего долга Российской Федерации по государственным долговым товарным обязательствам&quot;"/>
              </a:rPr>
              <a:t>акт</a:t>
            </a:r>
            <a:r>
              <a:rPr lang="ru-RU" sz="2000" b="1" dirty="0"/>
              <a:t> о списании с государственного внутреннего долга Российской Федерации долговых обязательств, выраженных в валюте Российской Федерации.</a:t>
            </a:r>
          </a:p>
          <a:p>
            <a:r>
              <a:rPr lang="ru-RU" sz="2000" b="1" dirty="0" smtClean="0"/>
              <a:t>Списание </a:t>
            </a:r>
            <a:r>
              <a:rPr lang="ru-RU" sz="2000" b="1" dirty="0"/>
              <a:t>с государственного внутреннего долга Российской Федерации осуществляется посредством уменьшения объема государственного внутреннего долга Российской Федерации по видам списываемых государственных долговых обязательств, выраженных в валюте Российской Федерации, на сумму их списания без отражения сумм списания в источниках финансирования дефицита федерального бюджета</a:t>
            </a:r>
            <a:r>
              <a:rPr lang="ru-RU" sz="2000" b="1" dirty="0" smtClean="0"/>
              <a:t>.</a:t>
            </a:r>
            <a:endParaRPr lang="ru-RU" sz="2000" b="1" dirty="0"/>
          </a:p>
        </p:txBody>
      </p:sp>
      <p:sp>
        <p:nvSpPr>
          <p:cNvPr id="3" name="Прямоугольник 2"/>
          <p:cNvSpPr/>
          <p:nvPr/>
        </p:nvSpPr>
        <p:spPr>
          <a:xfrm>
            <a:off x="842682" y="143474"/>
            <a:ext cx="10926184" cy="1015663"/>
          </a:xfrm>
          <a:prstGeom prst="rect">
            <a:avLst/>
          </a:prstGeom>
        </p:spPr>
        <p:txBody>
          <a:bodyPr wrap="square">
            <a:spAutoFit/>
          </a:bodyPr>
          <a:lstStyle/>
          <a:p>
            <a:r>
              <a:rPr lang="ru-RU" sz="2000" b="1" dirty="0">
                <a:solidFill>
                  <a:srgbClr val="FFFF00"/>
                </a:solidFill>
              </a:rPr>
              <a:t>Прекращение долговых обязательств Российской Федерации, выраженных в валюте Российской Федерации, и их списание с государственного долга Российской Федерации</a:t>
            </a:r>
            <a:br>
              <a:rPr lang="ru-RU" sz="2000" b="1" dirty="0">
                <a:solidFill>
                  <a:srgbClr val="FFFF00"/>
                </a:solidFill>
              </a:rPr>
            </a:br>
            <a:endParaRPr lang="ru-RU" sz="2000" b="1" dirty="0">
              <a:solidFill>
                <a:srgbClr val="FFFF00"/>
              </a:solidFill>
            </a:endParaRPr>
          </a:p>
        </p:txBody>
      </p:sp>
    </p:spTree>
    <p:extLst>
      <p:ext uri="{BB962C8B-B14F-4D97-AF65-F5344CB8AC3E}">
        <p14:creationId xmlns:p14="http://schemas.microsoft.com/office/powerpoint/2010/main" val="15533748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0457" y="182880"/>
            <a:ext cx="11263256" cy="6186309"/>
          </a:xfrm>
          <a:prstGeom prst="rect">
            <a:avLst/>
          </a:prstGeom>
        </p:spPr>
        <p:txBody>
          <a:bodyPr wrap="square">
            <a:spAutoFit/>
          </a:bodyPr>
          <a:lstStyle/>
          <a:p>
            <a:r>
              <a:rPr lang="ru-RU" sz="2200" b="1" dirty="0">
                <a:solidFill>
                  <a:srgbClr val="FFFF00"/>
                </a:solidFill>
              </a:rPr>
              <a:t>Долговые обязательства субъекта Российской Федерации </a:t>
            </a:r>
            <a:r>
              <a:rPr lang="ru-RU" sz="2200" b="1" dirty="0"/>
              <a:t>могут существовать в виде обязательств по:</a:t>
            </a:r>
          </a:p>
          <a:p>
            <a:r>
              <a:rPr lang="ru-RU" sz="2200" b="1" dirty="0"/>
              <a:t>1) государственным ценным бумагам субъекта Российской Федерации;</a:t>
            </a:r>
          </a:p>
          <a:p>
            <a:r>
              <a:rPr lang="ru-RU" sz="2200" b="1" dirty="0"/>
              <a:t>2) бюджетным кредитам, привлеченным в бюджет субъекта Российской Федерации от других бюджетов бюджетной системы Российской Федерации;</a:t>
            </a:r>
          </a:p>
          <a:p>
            <a:r>
              <a:rPr lang="ru-RU" sz="2200" b="1" dirty="0"/>
              <a:t> 3) кредитам, полученным субъектом Российской Федерации от кредитных организаций, иностранных банков и международных финансовых организаций;</a:t>
            </a:r>
          </a:p>
          <a:p>
            <a:r>
              <a:rPr lang="ru-RU" sz="2200" b="1" dirty="0"/>
              <a:t> 4) государственным гарантиям субъекта Российской Федерации.</a:t>
            </a:r>
          </a:p>
          <a:p>
            <a:r>
              <a:rPr lang="ru-RU" sz="2200" b="1" dirty="0"/>
              <a:t/>
            </a:r>
            <a:br>
              <a:rPr lang="ru-RU" sz="2200" b="1" dirty="0"/>
            </a:br>
            <a:r>
              <a:rPr lang="ru-RU" sz="2200" b="1" dirty="0">
                <a:solidFill>
                  <a:srgbClr val="FFFF00"/>
                </a:solidFill>
              </a:rPr>
              <a:t>Долговые обязательства муниципального образования </a:t>
            </a:r>
            <a:r>
              <a:rPr lang="ru-RU" sz="2200" b="1" dirty="0"/>
              <a:t>могут существовать в виде обязательств по:</a:t>
            </a:r>
          </a:p>
          <a:p>
            <a:r>
              <a:rPr lang="ru-RU" sz="2200" b="1" dirty="0"/>
              <a:t>1) ценным бумагам муниципального образования (муниципальным ценным бумагам);</a:t>
            </a:r>
          </a:p>
          <a:p>
            <a:r>
              <a:rPr lang="ru-RU" sz="2200" b="1" dirty="0"/>
              <a:t>2) бюджетным кредитам, привлеченным в местный бюджет от других бюджетов бюджетной системы Российской Федерации;</a:t>
            </a:r>
          </a:p>
          <a:p>
            <a:r>
              <a:rPr lang="ru-RU" sz="2200" b="1" dirty="0"/>
              <a:t> 3) кредитам, полученным муниципальным образованием от кредитных организаций;</a:t>
            </a:r>
          </a:p>
          <a:p>
            <a:r>
              <a:rPr lang="ru-RU" sz="2200" b="1" dirty="0"/>
              <a:t> 4) гарантиям муниципального образования (муниципальным гарантиям).</a:t>
            </a:r>
          </a:p>
          <a:p>
            <a:r>
              <a:rPr lang="ru-RU" sz="2200" b="1" dirty="0"/>
              <a:t/>
            </a:r>
            <a:br>
              <a:rPr lang="ru-RU" sz="2200" b="1" dirty="0"/>
            </a:br>
            <a:endParaRPr lang="ru-RU" sz="2200" b="1" dirty="0"/>
          </a:p>
        </p:txBody>
      </p:sp>
    </p:spTree>
    <p:extLst>
      <p:ext uri="{BB962C8B-B14F-4D97-AF65-F5344CB8AC3E}">
        <p14:creationId xmlns:p14="http://schemas.microsoft.com/office/powerpoint/2010/main" val="14830350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8489" y="366768"/>
            <a:ext cx="10714616" cy="6124754"/>
          </a:xfrm>
          <a:prstGeom prst="rect">
            <a:avLst/>
          </a:prstGeom>
        </p:spPr>
        <p:txBody>
          <a:bodyPr wrap="square">
            <a:spAutoFit/>
          </a:bodyPr>
          <a:lstStyle/>
          <a:p>
            <a:pPr algn="ctr"/>
            <a:r>
              <a:rPr lang="ru-RU" sz="2800" b="1" dirty="0">
                <a:solidFill>
                  <a:srgbClr val="FFFF00"/>
                </a:solidFill>
              </a:rPr>
              <a:t>Управление государственным и муниципальным долгом</a:t>
            </a:r>
          </a:p>
          <a:p>
            <a:r>
              <a:rPr lang="ru-RU" sz="2800" dirty="0"/>
              <a:t> 1. Управление государственным долгом Российской Федерации осуществляется Правительством Российской Федерации либо уполномоченным им Министерством финансов Российской Федерации.</a:t>
            </a:r>
          </a:p>
          <a:p>
            <a:r>
              <a:rPr lang="ru-RU" sz="2800" dirty="0"/>
              <a:t> 2. Управление государственным долгом субъекта Российской Федерации осуществляется высшим исполнительным органом государственной власти субъекта Российской Федерации либо финансовым органом субъекта Российской Федерации в соответствии с законом субъекта Российской Федерации.</a:t>
            </a:r>
          </a:p>
          <a:p>
            <a:r>
              <a:rPr lang="ru-RU" sz="2800" dirty="0"/>
              <a:t> 3. Управление муниципальным долгом осуществляется исполнительно-распорядительным органом муниципального образования (местной администрацией) в соответствии с уставом муниципального образования</a:t>
            </a:r>
            <a:r>
              <a:rPr lang="ru-RU" sz="2800" dirty="0" smtClean="0"/>
              <a:t>.</a:t>
            </a:r>
            <a:endParaRPr lang="ru-RU" sz="2800" dirty="0"/>
          </a:p>
        </p:txBody>
      </p:sp>
    </p:spTree>
    <p:extLst>
      <p:ext uri="{BB962C8B-B14F-4D97-AF65-F5344CB8AC3E}">
        <p14:creationId xmlns:p14="http://schemas.microsoft.com/office/powerpoint/2010/main" val="4061961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9397" y="360102"/>
            <a:ext cx="10962043" cy="6186309"/>
          </a:xfrm>
          <a:prstGeom prst="rect">
            <a:avLst/>
          </a:prstGeom>
        </p:spPr>
        <p:txBody>
          <a:bodyPr wrap="square">
            <a:spAutoFit/>
          </a:bodyPr>
          <a:lstStyle/>
          <a:p>
            <a:r>
              <a:rPr lang="ru-RU" sz="2200" b="1" dirty="0">
                <a:solidFill>
                  <a:srgbClr val="FFFF00"/>
                </a:solidFill>
              </a:rPr>
              <a:t>Ответственность по долговым обязательствам Российской Федерации, субъектов Российской Федерации, муниципальных образований</a:t>
            </a:r>
          </a:p>
          <a:p>
            <a:r>
              <a:rPr lang="ru-RU" sz="2200" b="1" dirty="0"/>
              <a:t> 1. Долговые обязательства Российской Федерации, субъекта Российской Федерации, муниципального образования полностью и без условий обеспечиваются всем находящимся в собственности Российской Федерации, субъекта Российской Федерации, муниципального образования имуществом, составляющим соответствующую казну, и исполняются за счет средств соответствующего бюджета.</a:t>
            </a:r>
          </a:p>
          <a:p>
            <a:r>
              <a:rPr lang="ru-RU" sz="2200" b="1" dirty="0"/>
              <a:t> 2. Российская Федерация не несет ответственности по долговым обязательствам субъектов Российской Федерации и муниципальных образований, если указанные обязательства не были гарантированы Российской Федерацией.</a:t>
            </a:r>
          </a:p>
          <a:p>
            <a:r>
              <a:rPr lang="ru-RU" sz="2200" b="1" dirty="0"/>
              <a:t>3. Субъект Российской Федерации не несет ответственности по долговым обязательствам Российской Федерации, иных субъектов Российской Федерации и муниципальных образований, если указанные обязательства не были гарантированы этим субъектом Российской Федерации.</a:t>
            </a:r>
          </a:p>
          <a:p>
            <a:r>
              <a:rPr lang="ru-RU" sz="2200" b="1" dirty="0"/>
              <a:t> 4. Муниципальное образование не несет ответственности по долговым обязательствам Российской Федерации, субъектов Российской Федерации и иных муниципальных образований, если указанные обязательства не были гарантированы этим муниципальным образованием</a:t>
            </a:r>
            <a:r>
              <a:rPr lang="ru-RU" sz="2200" b="1" dirty="0" smtClean="0"/>
              <a:t>.</a:t>
            </a:r>
            <a:endParaRPr lang="ru-RU" sz="2200" b="1" dirty="0"/>
          </a:p>
        </p:txBody>
      </p:sp>
    </p:spTree>
    <p:extLst>
      <p:ext uri="{BB962C8B-B14F-4D97-AF65-F5344CB8AC3E}">
        <p14:creationId xmlns:p14="http://schemas.microsoft.com/office/powerpoint/2010/main" val="28633809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3336" y="751344"/>
            <a:ext cx="11177196" cy="4524315"/>
          </a:xfrm>
          <a:prstGeom prst="rect">
            <a:avLst/>
          </a:prstGeom>
        </p:spPr>
        <p:txBody>
          <a:bodyPr wrap="square">
            <a:spAutoFit/>
          </a:bodyPr>
          <a:lstStyle/>
          <a:p>
            <a:r>
              <a:rPr lang="ru-RU" sz="2400" b="1" dirty="0"/>
              <a:t>Под </a:t>
            </a:r>
            <a:r>
              <a:rPr lang="ru-RU" sz="2400" b="1" dirty="0">
                <a:solidFill>
                  <a:srgbClr val="FFFF00"/>
                </a:solidFill>
              </a:rPr>
              <a:t>государственными заимствованиями </a:t>
            </a:r>
            <a:r>
              <a:rPr lang="ru-RU" sz="2400" b="1" dirty="0"/>
              <a:t>Российской Федерации понимаются государственные займы, осуществляемые путем выпуска государственных ценных бумаг от имени Российской Федерации, и кредиты, привлекаемые от других бюджетов бюджетной системы Российской Федерации, кредитных организаций, иностранных государств, включая целевые иностранные кредиты (заимствования), международных финансовых организаций, иных субъектов международного права, иностранных юридических лиц, по которым возникают долговые обязательства Российской Федерации.</a:t>
            </a:r>
          </a:p>
          <a:p>
            <a:endParaRPr lang="ru-RU" sz="2400" b="1" dirty="0" smtClean="0"/>
          </a:p>
          <a:p>
            <a:r>
              <a:rPr lang="ru-RU" sz="2400" b="1" dirty="0" smtClean="0">
                <a:solidFill>
                  <a:srgbClr val="FFFF00"/>
                </a:solidFill>
              </a:rPr>
              <a:t>Государственные </a:t>
            </a:r>
            <a:r>
              <a:rPr lang="ru-RU" sz="2400" b="1" dirty="0">
                <a:solidFill>
                  <a:srgbClr val="FFFF00"/>
                </a:solidFill>
              </a:rPr>
              <a:t>и муниципальные внутренние заимствования </a:t>
            </a:r>
            <a:r>
              <a:rPr lang="ru-RU" sz="2400" b="1" dirty="0"/>
              <a:t>осуществляются в целях финансирования дефицитов соответствующих бюджетов, а также для погашения долговых обязательств</a:t>
            </a:r>
            <a:r>
              <a:rPr lang="ru-RU" sz="2400" b="1" dirty="0" smtClean="0"/>
              <a:t>.</a:t>
            </a:r>
            <a:endParaRPr lang="ru-RU" sz="2400" b="1" dirty="0"/>
          </a:p>
        </p:txBody>
      </p:sp>
    </p:spTree>
    <p:extLst>
      <p:ext uri="{BB962C8B-B14F-4D97-AF65-F5344CB8AC3E}">
        <p14:creationId xmlns:p14="http://schemas.microsoft.com/office/powerpoint/2010/main" val="38539186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5002" y="612845"/>
            <a:ext cx="11456894" cy="5262979"/>
          </a:xfrm>
          <a:prstGeom prst="rect">
            <a:avLst/>
          </a:prstGeom>
        </p:spPr>
        <p:txBody>
          <a:bodyPr wrap="square">
            <a:spAutoFit/>
          </a:bodyPr>
          <a:lstStyle/>
          <a:p>
            <a:r>
              <a:rPr lang="ru-RU" sz="2800" b="1" dirty="0">
                <a:solidFill>
                  <a:srgbClr val="FFFF00"/>
                </a:solidFill>
              </a:rPr>
              <a:t>Под государственными внутренними заимствованиями </a:t>
            </a:r>
            <a:r>
              <a:rPr lang="ru-RU" sz="2800" b="1" dirty="0"/>
              <a:t>Российской Федерации понимаются государственные займы, осуществляемые путем выпуска государственных ценных бумаг от имени Российской Федерации, и кредиты, привлекаемые от других бюджетов бюджетной системы Российской Федерации, кредитных организаций и международных финансовых организаций, по которым возникают долговые обязательства Российской Федерации как заемщика, выраженные в валюте Российской Федерации.</a:t>
            </a:r>
          </a:p>
          <a:p>
            <a:r>
              <a:rPr lang="ru-RU" sz="2800" b="1" dirty="0">
                <a:solidFill>
                  <a:srgbClr val="FFFF00"/>
                </a:solidFill>
              </a:rPr>
              <a:t>Право осуществления государственных внутренних заимствований </a:t>
            </a:r>
            <a:r>
              <a:rPr lang="ru-RU" sz="2800" b="1" dirty="0"/>
              <a:t>от имени Российской Федерации </a:t>
            </a:r>
            <a:r>
              <a:rPr lang="ru-RU" sz="2800" b="1" dirty="0" smtClean="0"/>
              <a:t>принадлежит </a:t>
            </a:r>
            <a:r>
              <a:rPr lang="ru-RU" sz="2800" b="1" dirty="0"/>
              <a:t>Правительству Российской Федерации либо уполномоченному им Министерству финансов Российской Федерации</a:t>
            </a:r>
            <a:r>
              <a:rPr lang="ru-RU" sz="2800" b="1" dirty="0" smtClean="0"/>
              <a:t>.</a:t>
            </a:r>
            <a:endParaRPr lang="ru-RU" sz="2800" b="1" dirty="0"/>
          </a:p>
        </p:txBody>
      </p:sp>
    </p:spTree>
    <p:extLst>
      <p:ext uri="{BB962C8B-B14F-4D97-AF65-F5344CB8AC3E}">
        <p14:creationId xmlns:p14="http://schemas.microsoft.com/office/powerpoint/2010/main" val="42752972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4852" y="419549"/>
            <a:ext cx="10875981" cy="5693866"/>
          </a:xfrm>
          <a:prstGeom prst="rect">
            <a:avLst/>
          </a:prstGeom>
        </p:spPr>
        <p:txBody>
          <a:bodyPr wrap="square">
            <a:spAutoFit/>
          </a:bodyPr>
          <a:lstStyle/>
          <a:p>
            <a:r>
              <a:rPr lang="ru-RU" sz="2800" b="1" dirty="0"/>
              <a:t>Под </a:t>
            </a:r>
            <a:r>
              <a:rPr lang="ru-RU" sz="2800" b="1" dirty="0">
                <a:solidFill>
                  <a:srgbClr val="FFFF00"/>
                </a:solidFill>
              </a:rPr>
              <a:t>государственными внешними заимствованиями </a:t>
            </a:r>
            <a:r>
              <a:rPr lang="ru-RU" sz="2800" b="1" dirty="0"/>
              <a:t>Российской Федерации понимаются государственные займы, осуществляемые путем выпуска государственных ценных бумаг от имени Российской Федерации, и кредиты, привлекаемые от кредитных организаций, иностранных государств, включая целевые иностранные кредиты (заимствования), международных финансовых организаций, иных субъектов международного права, иностранных юридических лиц, по которым возникают долговые обязательства Российской Федерации, выраженные в иностранной валюте.</a:t>
            </a:r>
          </a:p>
          <a:p>
            <a:r>
              <a:rPr lang="ru-RU" sz="2800" b="1" dirty="0"/>
              <a:t> </a:t>
            </a:r>
            <a:r>
              <a:rPr lang="ru-RU" sz="2800" b="1" dirty="0">
                <a:solidFill>
                  <a:srgbClr val="FFFF00"/>
                </a:solidFill>
              </a:rPr>
              <a:t>Государственные внешние заимствования </a:t>
            </a:r>
            <a:r>
              <a:rPr lang="ru-RU" sz="2800" b="1" dirty="0"/>
              <a:t>Российской Федерации осуществляются в целях финансирования дефицита федерального бюджета, а также для погашения государственных долговых обязательств Российской Федерации</a:t>
            </a:r>
            <a:r>
              <a:rPr lang="ru-RU" sz="2800" b="1" dirty="0" smtClean="0"/>
              <a:t>.</a:t>
            </a:r>
            <a:endParaRPr lang="ru-RU" sz="2800" b="1" dirty="0"/>
          </a:p>
        </p:txBody>
      </p:sp>
    </p:spTree>
    <p:extLst>
      <p:ext uri="{BB962C8B-B14F-4D97-AF65-F5344CB8AC3E}">
        <p14:creationId xmlns:p14="http://schemas.microsoft.com/office/powerpoint/2010/main" val="36969924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ебеса">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Небесный</Template>
  <TotalTime>1670</TotalTime>
  <Words>3610</Words>
  <Application>Microsoft Office PowerPoint</Application>
  <PresentationFormat>Произвольный</PresentationFormat>
  <Paragraphs>225</Paragraphs>
  <Slides>50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50</vt:i4>
      </vt:variant>
    </vt:vector>
  </HeadingPairs>
  <TitlesOfParts>
    <vt:vector size="51" baseType="lpstr">
      <vt:lpstr>Небеса</vt:lpstr>
      <vt:lpstr>Государственные и муниципальные финансы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Государственные и муниципальные финансы</dc:title>
  <dc:creator>Илья</dc:creator>
  <cp:lastModifiedBy>Бедрачук Илья</cp:lastModifiedBy>
  <cp:revision>301</cp:revision>
  <dcterms:created xsi:type="dcterms:W3CDTF">2014-01-06T06:23:34Z</dcterms:created>
  <dcterms:modified xsi:type="dcterms:W3CDTF">2014-05-08T04:20:26Z</dcterms:modified>
</cp:coreProperties>
</file>