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5" r:id="rId2"/>
    <p:sldId id="266" r:id="rId3"/>
    <p:sldId id="256" r:id="rId4"/>
    <p:sldId id="269" r:id="rId5"/>
    <p:sldId id="257" r:id="rId6"/>
    <p:sldId id="258" r:id="rId7"/>
    <p:sldId id="265" r:id="rId8"/>
    <p:sldId id="267" r:id="rId9"/>
    <p:sldId id="273" r:id="rId10"/>
    <p:sldId id="268" r:id="rId11"/>
    <p:sldId id="274" r:id="rId12"/>
    <p:sldId id="259" r:id="rId13"/>
    <p:sldId id="260" r:id="rId14"/>
    <p:sldId id="271" r:id="rId15"/>
    <p:sldId id="261" r:id="rId16"/>
    <p:sldId id="262" r:id="rId17"/>
    <p:sldId id="270" r:id="rId18"/>
    <p:sldId id="263" r:id="rId19"/>
    <p:sldId id="264" r:id="rId20"/>
    <p:sldId id="272"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5" autoAdjust="0"/>
    <p:restoredTop sz="94658" autoAdjust="0"/>
  </p:normalViewPr>
  <p:slideViewPr>
    <p:cSldViewPr>
      <p:cViewPr varScale="1">
        <p:scale>
          <a:sx n="70" d="100"/>
          <a:sy n="70" d="100"/>
        </p:scale>
        <p:origin x="-516" y="-108"/>
      </p:cViewPr>
      <p:guideLst>
        <p:guide orient="horz" pos="2160"/>
        <p:guide pos="2880"/>
      </p:guideLst>
    </p:cSldViewPr>
  </p:slideViewPr>
  <p:outlineViewPr>
    <p:cViewPr>
      <p:scale>
        <a:sx n="33" d="100"/>
        <a:sy n="33" d="100"/>
      </p:scale>
      <p:origin x="36" y="296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21E6226A-2A47-4F7A-B01D-00548D1D4A9C}" type="datetimeFigureOut">
              <a:rPr lang="ru-RU" smtClean="0"/>
              <a:pPr/>
              <a:t>24.04.2018</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20BEE6CA-3C0D-406D-82D9-340716AAB550}"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1E6226A-2A47-4F7A-B01D-00548D1D4A9C}" type="datetimeFigureOut">
              <a:rPr lang="ru-RU" smtClean="0"/>
              <a:pPr/>
              <a:t>24.04.2018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EE6CA-3C0D-406D-82D9-340716AAB55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21E6226A-2A47-4F7A-B01D-00548D1D4A9C}" type="datetimeFigureOut">
              <a:rPr lang="ru-RU" smtClean="0"/>
              <a:pPr/>
              <a:t>24.04.2018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20BEE6CA-3C0D-406D-82D9-340716AAB55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1E6226A-2A47-4F7A-B01D-00548D1D4A9C}" type="datetimeFigureOut">
              <a:rPr lang="ru-RU" smtClean="0"/>
              <a:pPr/>
              <a:t>24.04.2018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BEE6CA-3C0D-406D-82D9-340716AAB55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21E6226A-2A47-4F7A-B01D-00548D1D4A9C}" type="datetimeFigureOut">
              <a:rPr lang="ru-RU" smtClean="0"/>
              <a:pPr/>
              <a:t>24.04.2018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0BEE6CA-3C0D-406D-82D9-340716AAB55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21E6226A-2A47-4F7A-B01D-00548D1D4A9C}" type="datetimeFigureOut">
              <a:rPr lang="ru-RU" smtClean="0"/>
              <a:pPr/>
              <a:t>24.04.2018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0BEE6CA-3C0D-406D-82D9-340716AAB55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1E6226A-2A47-4F7A-B01D-00548D1D4A9C}" type="datetimeFigureOut">
              <a:rPr lang="ru-RU" smtClean="0"/>
              <a:pPr/>
              <a:t>24.04.2018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0BEE6CA-3C0D-406D-82D9-340716AAB55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1E6226A-2A47-4F7A-B01D-00548D1D4A9C}" type="datetimeFigureOut">
              <a:rPr lang="ru-RU" smtClean="0"/>
              <a:pPr/>
              <a:t>24.04.2018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BEE6CA-3C0D-406D-82D9-340716AAB55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21E6226A-2A47-4F7A-B01D-00548D1D4A9C}" type="datetimeFigureOut">
              <a:rPr lang="ru-RU" smtClean="0"/>
              <a:pPr/>
              <a:t>24.04.2018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BEE6CA-3C0D-406D-82D9-340716AAB55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1E6226A-2A47-4F7A-B01D-00548D1D4A9C}" type="datetimeFigureOut">
              <a:rPr lang="ru-RU" smtClean="0"/>
              <a:pPr/>
              <a:t>24.04.2018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EE6CA-3C0D-406D-82D9-340716AAB55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1E6226A-2A47-4F7A-B01D-00548D1D4A9C}" type="datetimeFigureOut">
              <a:rPr lang="ru-RU" smtClean="0"/>
              <a:pPr/>
              <a:t>24.04.2018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EE6CA-3C0D-406D-82D9-340716AAB55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1E6226A-2A47-4F7A-B01D-00548D1D4A9C}" type="datetimeFigureOut">
              <a:rPr lang="ru-RU" smtClean="0"/>
              <a:pPr/>
              <a:t>24.04.2018</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0BEE6CA-3C0D-406D-82D9-340716AAB550}"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www.cultinfo.ru/fulltext/1/001/008/070/819.ht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russia.rin.ru/guides/10949.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Охотское море</a:t>
            </a:r>
            <a:endParaRPr lang="ru-RU" dirty="0"/>
          </a:p>
        </p:txBody>
      </p:sp>
      <p:sp>
        <p:nvSpPr>
          <p:cNvPr id="3" name="Объект 2"/>
          <p:cNvSpPr>
            <a:spLocks noGrp="1"/>
          </p:cNvSpPr>
          <p:nvPr>
            <p:ph idx="1"/>
          </p:nvPr>
        </p:nvSpPr>
        <p:spPr/>
        <p:txBody>
          <a:bodyPr/>
          <a:lstStyle/>
          <a:p>
            <a:endParaRPr lang="ru-RU" dirty="0"/>
          </a:p>
        </p:txBody>
      </p:sp>
      <p:sp>
        <p:nvSpPr>
          <p:cNvPr id="4" name="Прямоугольник 3"/>
          <p:cNvSpPr/>
          <p:nvPr/>
        </p:nvSpPr>
        <p:spPr>
          <a:xfrm>
            <a:off x="827584" y="2204864"/>
            <a:ext cx="7488832" cy="923330"/>
          </a:xfrm>
          <a:prstGeom prst="rect">
            <a:avLst/>
          </a:prstGeom>
        </p:spPr>
        <p:txBody>
          <a:bodyPr wrap="square">
            <a:spAutoFit/>
          </a:bodyPr>
          <a:lstStyle/>
          <a:p>
            <a:r>
              <a:rPr lang="ru-RU" dirty="0"/>
              <a:t>По видовому составу организмов, обитающих в Охотском море, оно имеет арктический характер. Видами умеренной (бореальной) полосы, благодаря тепловому воздействию океанических вод, населены </a:t>
            </a:r>
          </a:p>
        </p:txBody>
      </p:sp>
    </p:spTree>
    <p:extLst>
      <p:ext uri="{BB962C8B-B14F-4D97-AF65-F5344CB8AC3E}">
        <p14:creationId xmlns:p14="http://schemas.microsoft.com/office/powerpoint/2010/main" val="2295581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28596" y="214290"/>
            <a:ext cx="8258204" cy="6095070"/>
          </a:xfrm>
        </p:spPr>
        <p:txBody>
          <a:bodyPr>
            <a:normAutofit fontScale="85000" lnSpcReduction="20000"/>
          </a:bodyPr>
          <a:lstStyle/>
          <a:p>
            <a:endParaRPr lang="ru-RU" dirty="0" smtClean="0"/>
          </a:p>
          <a:p>
            <a:endParaRPr lang="ru-RU" dirty="0"/>
          </a:p>
          <a:p>
            <a:endParaRPr lang="ru-RU" dirty="0" smtClean="0"/>
          </a:p>
          <a:p>
            <a:r>
              <a:rPr lang="ru-RU" dirty="0" smtClean="0"/>
              <a:t>преимущественно </a:t>
            </a:r>
            <a:r>
              <a:rPr lang="ru-RU" dirty="0" smtClean="0"/>
              <a:t>южная и юго-восточная части моря. </a:t>
            </a:r>
          </a:p>
          <a:p>
            <a:r>
              <a:rPr lang="ru-RU" dirty="0" smtClean="0"/>
              <a:t>В фитопланктоне моря преобладают диатомовые водоросли, в зоопланктоне - веслоногие ракообразные и медузы, личинки моллюсков и червей. </a:t>
            </a:r>
          </a:p>
          <a:p>
            <a:r>
              <a:rPr lang="ru-RU" dirty="0" smtClean="0"/>
              <a:t>На </a:t>
            </a:r>
            <a:r>
              <a:rPr lang="ru-RU" i="1" dirty="0" smtClean="0">
                <a:hlinkClick r:id="rId2"/>
              </a:rPr>
              <a:t>литорали</a:t>
            </a:r>
            <a:r>
              <a:rPr lang="ru-RU" dirty="0" smtClean="0"/>
              <a:t> отмечаются многочисленные поселения мидий, литорин и др. моллюсков, усоногих рачков </a:t>
            </a:r>
            <a:r>
              <a:rPr lang="ru-RU" dirty="0" err="1" smtClean="0"/>
              <a:t>баланусов</a:t>
            </a:r>
            <a:r>
              <a:rPr lang="ru-RU" dirty="0" smtClean="0"/>
              <a:t>, морских ежей, из ракообразных много </a:t>
            </a:r>
            <a:r>
              <a:rPr lang="ru-RU" dirty="0" err="1" smtClean="0"/>
              <a:t>амфинод</a:t>
            </a:r>
            <a:r>
              <a:rPr lang="ru-RU" dirty="0" smtClean="0"/>
              <a:t> и крабов. На больших глубинах Охотском  море обнаружена богатая фауна беспозвоночных (стеклянные губки, голотурии, глубоководные </a:t>
            </a:r>
            <a:r>
              <a:rPr lang="ru-RU" dirty="0" err="1" smtClean="0"/>
              <a:t>восьмилучевые</a:t>
            </a:r>
            <a:r>
              <a:rPr lang="ru-RU" dirty="0" smtClean="0"/>
              <a:t> кораллы, десятиногие ракообразные) и рыб. Самой богатой и распространённой группой растительных организмов в зоне литорали являются бурые водоросли. В Охотском  море широко распространены также красные, в северо-западной части - зелёные водоросли. </a:t>
            </a:r>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85786" y="214289"/>
            <a:ext cx="7772400" cy="714381"/>
          </a:xfrm>
        </p:spPr>
        <p:txBody>
          <a:bodyPr>
            <a:normAutofit fontScale="90000"/>
          </a:bodyPr>
          <a:lstStyle/>
          <a:p>
            <a:r>
              <a:rPr lang="ru-RU" dirty="0"/>
              <a:t/>
            </a:r>
            <a:br>
              <a:rPr lang="ru-RU" dirty="0"/>
            </a:br>
            <a:r>
              <a:rPr lang="ru-RU" dirty="0"/>
              <a:t>Карта Охотского моря</a:t>
            </a:r>
            <a:endParaRPr lang="ru-RU" dirty="0"/>
          </a:p>
        </p:txBody>
      </p:sp>
      <p:sp>
        <p:nvSpPr>
          <p:cNvPr id="3" name="Подзаголовок 2"/>
          <p:cNvSpPr>
            <a:spLocks noGrp="1"/>
          </p:cNvSpPr>
          <p:nvPr>
            <p:ph type="subTitle" idx="1"/>
          </p:nvPr>
        </p:nvSpPr>
        <p:spPr>
          <a:xfrm>
            <a:off x="1428728" y="5429264"/>
            <a:ext cx="6400800" cy="1071570"/>
          </a:xfrm>
        </p:spPr>
        <p:txBody>
          <a:bodyPr>
            <a:normAutofit fontScale="55000" lnSpcReduction="20000"/>
          </a:bodyPr>
          <a:lstStyle/>
          <a:p>
            <a:r>
              <a:rPr lang="ru-RU" dirty="0"/>
              <a:t>Охотское море расположено в северо-западной части Тихого океана и по своему географическому положению относится к типу окраинных морей. Оно омывает берега Азии на севере и отделено от океана на юго-востоке грядами Курильских островов и п-овом Камчатка. Западная его граница проводится по восточному побережью острова Сахалин и острова Хоккайдо</a:t>
            </a:r>
          </a:p>
        </p:txBody>
      </p:sp>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025" name="Picture 1" descr="Копия Безымянный1"/>
          <p:cNvPicPr>
            <a:picLocks noChangeAspect="1" noChangeArrowheads="1"/>
          </p:cNvPicPr>
          <p:nvPr/>
        </p:nvPicPr>
        <p:blipFill>
          <a:blip r:embed="rId2">
            <a:lum contrast="40000"/>
            <a:grayscl/>
          </a:blip>
          <a:srcRect/>
          <a:stretch>
            <a:fillRect/>
          </a:stretch>
        </p:blipFill>
        <p:spPr bwMode="auto">
          <a:xfrm>
            <a:off x="2143108" y="928670"/>
            <a:ext cx="5286412" cy="442915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28596" y="285728"/>
            <a:ext cx="8258204" cy="6023632"/>
          </a:xfrm>
        </p:spPr>
        <p:txBody>
          <a:bodyPr>
            <a:normAutofit lnSpcReduction="10000"/>
          </a:bodyPr>
          <a:lstStyle/>
          <a:p>
            <a:r>
              <a:rPr lang="ru-RU" dirty="0" smtClean="0"/>
              <a:t>На Курильских островах встречаются представители японо-корейского, маньчжурского и </a:t>
            </a:r>
            <a:r>
              <a:rPr lang="ru-RU" dirty="0" err="1" smtClean="0"/>
              <a:t>охото-камчатского</a:t>
            </a:r>
            <a:r>
              <a:rPr lang="ru-RU" dirty="0" smtClean="0"/>
              <a:t> флористических и фаунистических комплексов. Богатые широколиственные леса из сахалинского бархата двух видов, дуба, ясеня, дикой магнолии (самая северная в мире популяция), причудливо переплетенные лианами - актинидией, лимонником, виноградом </a:t>
            </a:r>
            <a:r>
              <a:rPr lang="ru-RU" dirty="0" err="1" smtClean="0"/>
              <a:t>Конье</a:t>
            </a:r>
            <a:r>
              <a:rPr lang="ru-RU" dirty="0" smtClean="0"/>
              <a:t>, с зарослями </a:t>
            </a:r>
            <a:r>
              <a:rPr lang="ru-RU" dirty="0" err="1" smtClean="0"/>
              <a:t>курильского</a:t>
            </a:r>
            <a:r>
              <a:rPr lang="ru-RU" dirty="0" smtClean="0"/>
              <a:t> бамбука на опушках сменяются по </a:t>
            </a:r>
            <a:r>
              <a:rPr lang="ru-RU" dirty="0" smtClean="0">
                <a:hlinkClick r:id="rId2"/>
              </a:rPr>
              <a:t>долинам</a:t>
            </a:r>
            <a:r>
              <a:rPr lang="ru-RU" dirty="0" smtClean="0"/>
              <a:t> рек и ручьев высокотравьем до 4 м высотой. На островах произрастает более 30 видов высших растений, занесенных в Красную Книгу. Значительная часть относится к редким. </a:t>
            </a: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229600" cy="939784"/>
          </a:xfrm>
        </p:spPr>
        <p:txBody>
          <a:bodyPr/>
          <a:lstStyle/>
          <a:p>
            <a:r>
              <a:rPr lang="ru-RU" dirty="0" smtClean="0"/>
              <a:t>Японский журавль</a:t>
            </a:r>
            <a:endParaRPr lang="ru-RU" dirty="0"/>
          </a:p>
        </p:txBody>
      </p:sp>
      <p:sp>
        <p:nvSpPr>
          <p:cNvPr id="3" name="Содержимое 2"/>
          <p:cNvSpPr>
            <a:spLocks noGrp="1"/>
          </p:cNvSpPr>
          <p:nvPr>
            <p:ph idx="1"/>
          </p:nvPr>
        </p:nvSpPr>
        <p:spPr>
          <a:xfrm>
            <a:off x="357158" y="5786454"/>
            <a:ext cx="8501122" cy="928694"/>
          </a:xfrm>
        </p:spPr>
        <p:txBody>
          <a:bodyPr>
            <a:normAutofit fontScale="55000" lnSpcReduction="20000"/>
          </a:bodyPr>
          <a:lstStyle/>
          <a:p>
            <a:r>
              <a:rPr lang="ru-RU" dirty="0" smtClean="0"/>
              <a:t>В районе Южных Курил проходит один из основных путей миграции птиц. Среди обитающих здесь птиц более 30 занесены в Красную книгу. Особенно примечательны </a:t>
            </a:r>
            <a:r>
              <a:rPr lang="ru-RU" dirty="0" err="1" smtClean="0"/>
              <a:t>белоплечий</a:t>
            </a:r>
            <a:r>
              <a:rPr lang="ru-RU" dirty="0" smtClean="0"/>
              <a:t> орлан и </a:t>
            </a:r>
            <a:r>
              <a:rPr lang="ru-RU" dirty="0" err="1" smtClean="0"/>
              <a:t>орлан-белохвост</a:t>
            </a:r>
            <a:r>
              <a:rPr lang="ru-RU" dirty="0" smtClean="0"/>
              <a:t>, рыбный филин (единственная известная островная популяция). На Кунашире гнездится также японский журавль (единственная пара) </a:t>
            </a:r>
            <a:endParaRPr lang="ru-RU" dirty="0"/>
          </a:p>
        </p:txBody>
      </p:sp>
      <p:pic>
        <p:nvPicPr>
          <p:cNvPr id="4098" name="Picture 2" descr="TK21"/>
          <p:cNvPicPr>
            <a:picLocks noChangeAspect="1" noChangeArrowheads="1"/>
          </p:cNvPicPr>
          <p:nvPr/>
        </p:nvPicPr>
        <p:blipFill>
          <a:blip r:embed="rId2"/>
          <a:srcRect/>
          <a:stretch>
            <a:fillRect/>
          </a:stretch>
        </p:blipFill>
        <p:spPr bwMode="auto">
          <a:xfrm>
            <a:off x="848717" y="1071545"/>
            <a:ext cx="7295183" cy="4677781"/>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lstStyle/>
          <a:p>
            <a:r>
              <a:rPr lang="ru-RU" dirty="0" err="1" smtClean="0"/>
              <a:t>Антур</a:t>
            </a:r>
            <a:endParaRPr lang="ru-RU" dirty="0"/>
          </a:p>
        </p:txBody>
      </p:sp>
      <p:sp>
        <p:nvSpPr>
          <p:cNvPr id="3" name="Содержимое 2"/>
          <p:cNvSpPr>
            <a:spLocks noGrp="1"/>
          </p:cNvSpPr>
          <p:nvPr>
            <p:ph idx="1"/>
          </p:nvPr>
        </p:nvSpPr>
        <p:spPr>
          <a:xfrm>
            <a:off x="457200" y="5143512"/>
            <a:ext cx="8229600" cy="1165848"/>
          </a:xfrm>
        </p:spPr>
        <p:txBody>
          <a:bodyPr>
            <a:normAutofit fontScale="62500" lnSpcReduction="20000"/>
          </a:bodyPr>
          <a:lstStyle/>
          <a:p>
            <a:r>
              <a:rPr lang="ru-RU" dirty="0" smtClean="0"/>
              <a:t>Столь же богата жизнью прибрежная зона островов, с многочисленными колониями морских птиц и лежбищами морских млекопитающих. </a:t>
            </a:r>
          </a:p>
          <a:p>
            <a:r>
              <a:rPr lang="ru-RU" dirty="0" smtClean="0"/>
              <a:t>Островной тюлень - </a:t>
            </a:r>
            <a:r>
              <a:rPr lang="ru-RU" dirty="0" err="1" smtClean="0"/>
              <a:t>антур</a:t>
            </a:r>
            <a:r>
              <a:rPr lang="ru-RU" dirty="0" smtClean="0"/>
              <a:t> - символ этих мест, а на острове Уруп находится одна из самых многочисленных популяций калана на юге его ареала.</a:t>
            </a:r>
          </a:p>
          <a:p>
            <a:endParaRPr lang="ru-RU" dirty="0"/>
          </a:p>
        </p:txBody>
      </p:sp>
      <p:pic>
        <p:nvPicPr>
          <p:cNvPr id="5122" name="Picture 2" descr="Антур. Фото Д.Уткина"/>
          <p:cNvPicPr>
            <a:picLocks noChangeAspect="1" noChangeArrowheads="1"/>
          </p:cNvPicPr>
          <p:nvPr/>
        </p:nvPicPr>
        <p:blipFill>
          <a:blip r:embed="rId2"/>
          <a:srcRect/>
          <a:stretch>
            <a:fillRect/>
          </a:stretch>
        </p:blipFill>
        <p:spPr bwMode="auto">
          <a:xfrm>
            <a:off x="1714480" y="1357298"/>
            <a:ext cx="5786478" cy="3616549"/>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00034" y="214290"/>
            <a:ext cx="8186766" cy="6095070"/>
          </a:xfrm>
        </p:spPr>
        <p:txBody>
          <a:bodyPr/>
          <a:lstStyle/>
          <a:p>
            <a:r>
              <a:rPr lang="ru-RU" dirty="0" smtClean="0"/>
              <a:t>Из рыб наиболее ценными являются лососёвые: кета, горбуша, </a:t>
            </a:r>
            <a:r>
              <a:rPr lang="ru-RU" dirty="0" err="1" smtClean="0"/>
              <a:t>кижуч</a:t>
            </a:r>
            <a:r>
              <a:rPr lang="ru-RU" dirty="0" smtClean="0"/>
              <a:t>, чавыча, нерка. Известны промысловые скопления сельди, минтая, камбалы, трески, наваги, мойвы, корюшки. Обитают млекопитающие - киты, тюлени, сивучи, морские котики. </a:t>
            </a:r>
          </a:p>
          <a:p>
            <a:r>
              <a:rPr lang="ru-RU" dirty="0" smtClean="0"/>
              <a:t>Большое экономическое значение имеют камчатский и синий, или </a:t>
            </a:r>
            <a:r>
              <a:rPr lang="ru-RU" dirty="0" err="1" smtClean="0"/>
              <a:t>плосконогий</a:t>
            </a:r>
            <a:r>
              <a:rPr lang="ru-RU" dirty="0" smtClean="0"/>
              <a:t>, крабы (по запасам промыслового краба Охотское  море стоит на первом месте в мире), лососёвые рыбы.</a:t>
            </a:r>
          </a:p>
          <a:p>
            <a:endParaRPr lang="ru-RU" dirty="0" smtClean="0"/>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14810" y="274638"/>
            <a:ext cx="4471990" cy="654032"/>
          </a:xfrm>
        </p:spPr>
        <p:txBody>
          <a:bodyPr>
            <a:normAutofit fontScale="90000"/>
          </a:bodyPr>
          <a:lstStyle/>
          <a:p>
            <a:r>
              <a:rPr lang="ru-RU" dirty="0" smtClean="0"/>
              <a:t>Камчатский краб</a:t>
            </a:r>
            <a:endParaRPr lang="ru-RU" dirty="0"/>
          </a:p>
        </p:txBody>
      </p:sp>
      <p:sp>
        <p:nvSpPr>
          <p:cNvPr id="3" name="Содержимое 2"/>
          <p:cNvSpPr>
            <a:spLocks noGrp="1"/>
          </p:cNvSpPr>
          <p:nvPr>
            <p:ph idx="1"/>
          </p:nvPr>
        </p:nvSpPr>
        <p:spPr>
          <a:xfrm>
            <a:off x="285720" y="3143248"/>
            <a:ext cx="8572560" cy="3571900"/>
          </a:xfrm>
        </p:spPr>
        <p:txBody>
          <a:bodyPr>
            <a:normAutofit fontScale="77500" lnSpcReduction="20000"/>
          </a:bodyPr>
          <a:lstStyle/>
          <a:p>
            <a:r>
              <a:rPr lang="ru-RU" dirty="0" smtClean="0"/>
              <a:t>Камчатский краб – беспозвоночное животное, относящееся к семейству </a:t>
            </a:r>
            <a:r>
              <a:rPr lang="ru-RU" dirty="0" err="1" smtClean="0"/>
              <a:t>Lithodidae</a:t>
            </a:r>
            <a:r>
              <a:rPr lang="ru-RU" dirty="0" smtClean="0"/>
              <a:t>, отряд десятиногих ракообразных. Головогрудный щит сердцевидной формы краба снабжен шипами. Брюшко, покрытое множеством щитков, подогнуто под грудь. Камчатский краб имеет пять пар ног, однако пятую, маленькую пару ног, краб прячет под панцирем и лишь изредка использует для чистки. Сверху тело и ноги краба окрашены в красно-коричневый цвет, снизу же они имеют желтовато-белый оттенок, по бокам расположены фиолетовые пятна. Взрослые самцы камчатского краба достигают в ширину 25см, при этом имеют размах ног до полутора метров и весят до семи килограммов.</a:t>
            </a:r>
            <a:endParaRPr lang="ru-RU" dirty="0"/>
          </a:p>
        </p:txBody>
      </p:sp>
      <p:pic>
        <p:nvPicPr>
          <p:cNvPr id="1026" name="Picture 2" descr="C:\Documents and Settings\AbismalL\Рабочий стол\Кукла\krab-1.jpg"/>
          <p:cNvPicPr>
            <a:picLocks noChangeAspect="1" noChangeArrowheads="1"/>
          </p:cNvPicPr>
          <p:nvPr/>
        </p:nvPicPr>
        <p:blipFill>
          <a:blip r:embed="rId2"/>
          <a:srcRect/>
          <a:stretch>
            <a:fillRect/>
          </a:stretch>
        </p:blipFill>
        <p:spPr bwMode="auto">
          <a:xfrm>
            <a:off x="428596" y="285728"/>
            <a:ext cx="3786214" cy="2839661"/>
          </a:xfrm>
          <a:prstGeom prst="rect">
            <a:avLst/>
          </a:prstGeom>
          <a:noFill/>
        </p:spPr>
      </p:pic>
      <p:pic>
        <p:nvPicPr>
          <p:cNvPr id="1027" name="Picture 3" descr="kra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836613"/>
            <a:ext cx="4319587" cy="22875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Ихтиофауна Охотского моря</a:t>
            </a:r>
            <a:endParaRPr lang="ru-RU" dirty="0"/>
          </a:p>
        </p:txBody>
      </p:sp>
      <p:sp>
        <p:nvSpPr>
          <p:cNvPr id="3" name="Объект 2"/>
          <p:cNvSpPr>
            <a:spLocks noGrp="1"/>
          </p:cNvSpPr>
          <p:nvPr>
            <p:ph idx="1"/>
          </p:nvPr>
        </p:nvSpPr>
        <p:spPr/>
        <p:txBody>
          <a:bodyPr/>
          <a:lstStyle/>
          <a:p>
            <a:r>
              <a:rPr lang="ru-RU" dirty="0"/>
              <a:t>В ихтиофауне Охотского моря насчитывается около 300 видов и подвидов рыб. Среди них преобладают холодолюбивые виды. Однако в юго-западной части моря встречаются и теплолюбивые, даже субтропические виды</a:t>
            </a:r>
          </a:p>
          <a:p>
            <a:endParaRPr lang="ru-RU" dirty="0"/>
          </a:p>
        </p:txBody>
      </p:sp>
    </p:spTree>
    <p:extLst>
      <p:ext uri="{BB962C8B-B14F-4D97-AF65-F5344CB8AC3E}">
        <p14:creationId xmlns:p14="http://schemas.microsoft.com/office/powerpoint/2010/main" val="2981018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285720" y="142852"/>
            <a:ext cx="8401080" cy="6166508"/>
          </a:xfrm>
        </p:spPr>
        <p:txBody>
          <a:bodyPr>
            <a:normAutofit/>
          </a:bodyPr>
          <a:lstStyle/>
          <a:p>
            <a:pPr marL="137160" indent="0">
              <a:buNone/>
            </a:pPr>
            <a:endParaRPr lang="ru-RU" dirty="0" smtClean="0"/>
          </a:p>
          <a:p>
            <a:r>
              <a:rPr lang="ru-RU" dirty="0" smtClean="0"/>
              <a:t>Лососевые рыбы</a:t>
            </a:r>
            <a:endParaRPr lang="ru-RU" dirty="0"/>
          </a:p>
          <a:p>
            <a:endParaRPr lang="ru-RU" dirty="0" smtClean="0"/>
          </a:p>
          <a:p>
            <a:r>
              <a:rPr lang="ru-RU" dirty="0" smtClean="0"/>
              <a:t>Особенно </a:t>
            </a:r>
            <a:r>
              <a:rPr lang="ru-RU" dirty="0"/>
              <a:t>ценны лососевые рыбы: горбуша, кета, </a:t>
            </a:r>
            <a:r>
              <a:rPr lang="ru-RU" dirty="0" err="1"/>
              <a:t>кижуч</a:t>
            </a:r>
            <a:r>
              <a:rPr lang="ru-RU" dirty="0"/>
              <a:t>, чавыча. Большая численность лососевых связана с наличием многочисленных чистых порожистых горных рек, очень удобных для нереста, и с обилием корма в открытом море, где эти рыбы растут и развиваются до взрослого состояния.</a:t>
            </a:r>
          </a:p>
          <a:p>
            <a:endParaRPr lang="ru-RU"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Морские млекопитающие</a:t>
            </a:r>
            <a:endParaRPr lang="ru-RU" dirty="0"/>
          </a:p>
        </p:txBody>
      </p:sp>
      <p:sp>
        <p:nvSpPr>
          <p:cNvPr id="3" name="Объект 2"/>
          <p:cNvSpPr>
            <a:spLocks noGrp="1"/>
          </p:cNvSpPr>
          <p:nvPr>
            <p:ph idx="1"/>
          </p:nvPr>
        </p:nvSpPr>
        <p:spPr/>
        <p:txBody>
          <a:bodyPr/>
          <a:lstStyle/>
          <a:p>
            <a:r>
              <a:rPr lang="ru-RU" dirty="0"/>
              <a:t>В западной части моря распространена белуха, а на уединенном скалистом островке Ионы водятся сивучи. Остров Тюлений и его прибрежные воды — одно из редких мест, где обитает ценный зверь — морской котик. Летом в открытые воды моря заходят на откорм кашалоты. Добыча сивучей, кашалотов, и особенно морских котиков, строго ограничена в целях их сохранности.</a:t>
            </a:r>
          </a:p>
          <a:p>
            <a:endParaRPr lang="ru-RU" dirty="0"/>
          </a:p>
        </p:txBody>
      </p:sp>
    </p:spTree>
    <p:extLst>
      <p:ext uri="{BB962C8B-B14F-4D97-AF65-F5344CB8AC3E}">
        <p14:creationId xmlns:p14="http://schemas.microsoft.com/office/powerpoint/2010/main" val="1751214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229600" cy="1143000"/>
          </a:xfrm>
        </p:spPr>
        <p:txBody>
          <a:bodyPr/>
          <a:lstStyle/>
          <a:p>
            <a:r>
              <a:rPr lang="ru-RU" dirty="0" smtClean="0"/>
              <a:t>Белуха</a:t>
            </a:r>
            <a:endParaRPr lang="ru-RU" dirty="0"/>
          </a:p>
        </p:txBody>
      </p:sp>
      <p:sp>
        <p:nvSpPr>
          <p:cNvPr id="3" name="Содержимое 2"/>
          <p:cNvSpPr>
            <a:spLocks noGrp="1"/>
          </p:cNvSpPr>
          <p:nvPr>
            <p:ph idx="1"/>
          </p:nvPr>
        </p:nvSpPr>
        <p:spPr>
          <a:xfrm>
            <a:off x="428596" y="5643578"/>
            <a:ext cx="8229600" cy="951534"/>
          </a:xfrm>
        </p:spPr>
        <p:txBody>
          <a:bodyPr>
            <a:normAutofit fontScale="77500" lnSpcReduction="20000"/>
          </a:bodyPr>
          <a:lstStyle/>
          <a:p>
            <a:r>
              <a:rPr lang="ru-RU" dirty="0" smtClean="0"/>
              <a:t>Белуха распространена во всех морских бассейнах Северного Ледовитого океана и северной Атлантики; отдельное крупное стадо обитает в Охотском море.</a:t>
            </a:r>
            <a:endParaRPr lang="ru-RU" dirty="0"/>
          </a:p>
        </p:txBody>
      </p:sp>
      <p:pic>
        <p:nvPicPr>
          <p:cNvPr id="6146" name="Picture 2" descr="C:\Documents and Settings\AbismalL\Рабочий стол\белуха.jpg"/>
          <p:cNvPicPr>
            <a:picLocks noChangeAspect="1" noChangeArrowheads="1"/>
          </p:cNvPicPr>
          <p:nvPr/>
        </p:nvPicPr>
        <p:blipFill>
          <a:blip r:embed="rId2"/>
          <a:srcRect/>
          <a:stretch>
            <a:fillRect/>
          </a:stretch>
        </p:blipFill>
        <p:spPr bwMode="auto">
          <a:xfrm>
            <a:off x="1071538" y="1214422"/>
            <a:ext cx="7167586" cy="4255754"/>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0"/>
            <a:ext cx="8229600" cy="1082660"/>
          </a:xfrm>
        </p:spPr>
        <p:txBody>
          <a:bodyPr/>
          <a:lstStyle/>
          <a:p>
            <a:r>
              <a:rPr lang="ru-RU" dirty="0" smtClean="0"/>
              <a:t>Гренландский кит</a:t>
            </a:r>
            <a:endParaRPr lang="ru-RU" dirty="0"/>
          </a:p>
        </p:txBody>
      </p:sp>
      <p:sp>
        <p:nvSpPr>
          <p:cNvPr id="3" name="Содержимое 2"/>
          <p:cNvSpPr>
            <a:spLocks noGrp="1"/>
          </p:cNvSpPr>
          <p:nvPr>
            <p:ph idx="1"/>
          </p:nvPr>
        </p:nvSpPr>
        <p:spPr>
          <a:xfrm>
            <a:off x="500034" y="5715016"/>
            <a:ext cx="8229600" cy="880096"/>
          </a:xfrm>
        </p:spPr>
        <p:txBody>
          <a:bodyPr>
            <a:normAutofit fontScale="55000" lnSpcReduction="20000"/>
          </a:bodyPr>
          <a:lstStyle/>
          <a:p>
            <a:r>
              <a:rPr lang="ru-RU" dirty="0" smtClean="0"/>
              <a:t>Вид </a:t>
            </a:r>
            <a:r>
              <a:rPr lang="ru-RU" sz="2000" dirty="0" smtClean="0"/>
              <a:t>КИТ ГРЕНЛАНДСКИЙ </a:t>
            </a:r>
            <a:r>
              <a:rPr lang="ru-RU" dirty="0" smtClean="0"/>
              <a:t>занесён в международную Красную Книгу. </a:t>
            </a:r>
            <a:r>
              <a:rPr lang="ru-RU" sz="2000" b="1" dirty="0" smtClean="0"/>
              <a:t>КИТ</a:t>
            </a:r>
            <a:r>
              <a:rPr lang="ru-RU" sz="2000" dirty="0" smtClean="0"/>
              <a:t> </a:t>
            </a:r>
            <a:r>
              <a:rPr lang="ru-RU" sz="2000" b="1" dirty="0" smtClean="0"/>
              <a:t>ГРЕНЛАНДСКИЙ</a:t>
            </a:r>
            <a:r>
              <a:rPr lang="ru-RU" sz="2000" dirty="0" smtClean="0"/>
              <a:t> </a:t>
            </a:r>
            <a:r>
              <a:rPr lang="ru-RU" dirty="0" smtClean="0"/>
              <a:t>(</a:t>
            </a:r>
            <a:r>
              <a:rPr lang="ru-RU" dirty="0" err="1" smtClean="0"/>
              <a:t>Balaena</a:t>
            </a:r>
            <a:r>
              <a:rPr lang="ru-RU" dirty="0" smtClean="0"/>
              <a:t> </a:t>
            </a:r>
            <a:r>
              <a:rPr lang="ru-RU" dirty="0" err="1" smtClean="0"/>
              <a:t>mysticetus</a:t>
            </a:r>
            <a:r>
              <a:rPr lang="ru-RU" dirty="0" smtClean="0"/>
              <a:t>) достигает размеров 21 м и массы до 150 т. Огромная его голова занимает треть тела и отделена от туловища хорошо заметной шеей.</a:t>
            </a:r>
            <a:endParaRPr lang="ru-RU" dirty="0"/>
          </a:p>
        </p:txBody>
      </p:sp>
      <p:pic>
        <p:nvPicPr>
          <p:cNvPr id="7170" name="Picture 2" descr="C:\Documents and Settings\AbismalL\Рабочий стол\грендланский кит.jpg"/>
          <p:cNvPicPr>
            <a:picLocks noChangeAspect="1" noChangeArrowheads="1"/>
          </p:cNvPicPr>
          <p:nvPr/>
        </p:nvPicPr>
        <p:blipFill>
          <a:blip r:embed="rId2"/>
          <a:srcRect/>
          <a:stretch>
            <a:fillRect/>
          </a:stretch>
        </p:blipFill>
        <p:spPr bwMode="auto">
          <a:xfrm>
            <a:off x="857224" y="928670"/>
            <a:ext cx="7596214" cy="4286279"/>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28596" y="214290"/>
            <a:ext cx="8258204" cy="6095070"/>
          </a:xfrm>
        </p:spPr>
        <p:txBody>
          <a:bodyPr>
            <a:normAutofit fontScale="92500" lnSpcReduction="10000"/>
          </a:bodyPr>
          <a:lstStyle/>
          <a:p>
            <a:r>
              <a:rPr lang="ru-RU" dirty="0" smtClean="0"/>
              <a:t>Ныне в Охотском море имеется 200-400 китов, что составляет 10-13% от исходной популяции . Видимо, из этой популяции осуществлялись отдельные заходы особей на юг. Главная причина снижения численности гренландского кита - </a:t>
            </a:r>
            <a:r>
              <a:rPr lang="ru-RU" dirty="0" err="1" smtClean="0"/>
              <a:t>перепромысел</a:t>
            </a:r>
            <a:r>
              <a:rPr lang="ru-RU" dirty="0" smtClean="0"/>
              <a:t> в XVIII-XIX вв. Малая плодовитость - рождение единственного детеныша через интервал в 4-7 лет, фактор беспокойства вследствие возросшего судоходства, загрязнение океана, отрицательно влияющее на кормовую базу, также в какой-то мере ограничивают темпы восстановления численности этих китов. Незначительный ущерб наносят враги - касатки и акулы, а также редкие случаи </a:t>
            </a:r>
            <a:r>
              <a:rPr lang="ru-RU" dirty="0" err="1" smtClean="0"/>
              <a:t>вмерзания</a:t>
            </a:r>
            <a:r>
              <a:rPr lang="ru-RU" dirty="0" smtClean="0"/>
              <a:t> китов в лед. Рост популяции гренландского кита, несмотря на существующий многолетний запрет промысла (с 1935 г.), происходит очень медленно.</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lstStyle/>
          <a:p>
            <a:r>
              <a:rPr lang="ru-RU" dirty="0" smtClean="0"/>
              <a:t>Морской заяц</a:t>
            </a:r>
            <a:endParaRPr lang="ru-RU" dirty="0"/>
          </a:p>
        </p:txBody>
      </p:sp>
      <p:sp>
        <p:nvSpPr>
          <p:cNvPr id="3" name="Содержимое 2"/>
          <p:cNvSpPr>
            <a:spLocks noGrp="1"/>
          </p:cNvSpPr>
          <p:nvPr>
            <p:ph idx="1"/>
          </p:nvPr>
        </p:nvSpPr>
        <p:spPr>
          <a:xfrm>
            <a:off x="457200" y="4929198"/>
            <a:ext cx="8229600" cy="1380162"/>
          </a:xfrm>
        </p:spPr>
        <p:txBody>
          <a:bodyPr>
            <a:normAutofit fontScale="92500"/>
          </a:bodyPr>
          <a:lstStyle/>
          <a:p>
            <a:r>
              <a:rPr lang="ru-RU" dirty="0" smtClean="0"/>
              <a:t>Морской заяц, или </a:t>
            </a:r>
            <a:r>
              <a:rPr lang="ru-RU" dirty="0" err="1" smtClean="0"/>
              <a:t>лахтак</a:t>
            </a:r>
            <a:r>
              <a:rPr lang="ru-RU" dirty="0" smtClean="0"/>
              <a:t> (</a:t>
            </a:r>
            <a:r>
              <a:rPr lang="ru-RU" dirty="0" err="1" smtClean="0"/>
              <a:t>Erignathus</a:t>
            </a:r>
            <a:r>
              <a:rPr lang="ru-RU" dirty="0" smtClean="0"/>
              <a:t> </a:t>
            </a:r>
            <a:r>
              <a:rPr lang="ru-RU" dirty="0" err="1" smtClean="0"/>
              <a:t>barbatus</a:t>
            </a:r>
            <a:r>
              <a:rPr lang="ru-RU" dirty="0" smtClean="0"/>
              <a:t>) - один из самых крупных тюленевых. Длина тела взрослого самца около до 3,7 м и массой до 700 кг.</a:t>
            </a:r>
            <a:endParaRPr lang="ru-RU" dirty="0"/>
          </a:p>
        </p:txBody>
      </p:sp>
      <p:pic>
        <p:nvPicPr>
          <p:cNvPr id="8194" name="Picture 2" descr="C:\Documents and Settings\AbismalL\Рабочий стол\морской заяц.jpg"/>
          <p:cNvPicPr>
            <a:picLocks noChangeAspect="1" noChangeArrowheads="1"/>
          </p:cNvPicPr>
          <p:nvPr/>
        </p:nvPicPr>
        <p:blipFill>
          <a:blip r:embed="rId2"/>
          <a:srcRect/>
          <a:stretch>
            <a:fillRect/>
          </a:stretch>
        </p:blipFill>
        <p:spPr bwMode="auto">
          <a:xfrm>
            <a:off x="1500166" y="1214422"/>
            <a:ext cx="6024578" cy="3429024"/>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0"/>
            <a:ext cx="8229600" cy="868346"/>
          </a:xfrm>
        </p:spPr>
        <p:txBody>
          <a:bodyPr/>
          <a:lstStyle/>
          <a:p>
            <a:r>
              <a:rPr lang="ru-RU" dirty="0" smtClean="0"/>
              <a:t>Северо-охотское побережье </a:t>
            </a:r>
            <a:endParaRPr lang="ru-RU" dirty="0"/>
          </a:p>
        </p:txBody>
      </p:sp>
      <p:sp>
        <p:nvSpPr>
          <p:cNvPr id="3" name="Содержимое 2"/>
          <p:cNvSpPr>
            <a:spLocks noGrp="1"/>
          </p:cNvSpPr>
          <p:nvPr>
            <p:ph idx="1"/>
          </p:nvPr>
        </p:nvSpPr>
        <p:spPr>
          <a:xfrm>
            <a:off x="642910" y="5786454"/>
            <a:ext cx="8015286" cy="857256"/>
          </a:xfrm>
        </p:spPr>
        <p:txBody>
          <a:bodyPr>
            <a:normAutofit/>
          </a:bodyPr>
          <a:lstStyle/>
          <a:p>
            <a:r>
              <a:rPr lang="ru-RU" sz="1200" dirty="0" smtClean="0"/>
              <a:t>Северо-охотское побережье следует своими очертаниями за основными морфоструктурными элементами Монголо-Охотской складчатой системы и </a:t>
            </a:r>
            <a:r>
              <a:rPr lang="ru-RU" sz="1200" dirty="0" err="1" smtClean="0"/>
              <a:t>Чукотско-Катазиатского</a:t>
            </a:r>
            <a:r>
              <a:rPr lang="ru-RU" sz="1200" dirty="0" smtClean="0"/>
              <a:t> вулканогенного пояса. Ориентированная к ним под различными углами береговая линия имеет сложную конфигурацию и делится на ряд районов: Западное </a:t>
            </a:r>
            <a:r>
              <a:rPr lang="ru-RU" sz="1200" dirty="0" err="1" smtClean="0"/>
              <a:t>Приохотье</a:t>
            </a:r>
            <a:r>
              <a:rPr lang="ru-RU" sz="1200" dirty="0" smtClean="0"/>
              <a:t>, Северное </a:t>
            </a:r>
            <a:r>
              <a:rPr lang="ru-RU" sz="1200" dirty="0" err="1" smtClean="0"/>
              <a:t>Приохотье</a:t>
            </a:r>
            <a:r>
              <a:rPr lang="ru-RU" sz="1200" dirty="0" smtClean="0"/>
              <a:t>, побережья зал. Шелихова и </a:t>
            </a:r>
            <a:r>
              <a:rPr lang="ru-RU" sz="1200" dirty="0" err="1" smtClean="0"/>
              <a:t>Пенжинской</a:t>
            </a:r>
            <a:r>
              <a:rPr lang="ru-RU" sz="1200" dirty="0" smtClean="0"/>
              <a:t> губы</a:t>
            </a:r>
            <a:endParaRPr lang="ru-RU" sz="1200" dirty="0"/>
          </a:p>
        </p:txBody>
      </p:sp>
      <p:pic>
        <p:nvPicPr>
          <p:cNvPr id="9218" name="Picture 2" descr="C:\Documents and Settings\AbismalL\Рабочий стол\7.jpg"/>
          <p:cNvPicPr>
            <a:picLocks noChangeAspect="1" noChangeArrowheads="1"/>
          </p:cNvPicPr>
          <p:nvPr/>
        </p:nvPicPr>
        <p:blipFill>
          <a:blip r:embed="rId2"/>
          <a:srcRect/>
          <a:stretch>
            <a:fillRect/>
          </a:stretch>
        </p:blipFill>
        <p:spPr bwMode="auto">
          <a:xfrm>
            <a:off x="2071670" y="857232"/>
            <a:ext cx="4944849" cy="479500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00034" y="214290"/>
            <a:ext cx="8186766" cy="6095070"/>
          </a:xfrm>
        </p:spPr>
        <p:txBody>
          <a:bodyPr>
            <a:normAutofit fontScale="85000" lnSpcReduction="20000"/>
          </a:bodyPr>
          <a:lstStyle/>
          <a:p>
            <a:r>
              <a:rPr lang="ru-RU" dirty="0" smtClean="0"/>
              <a:t>Береговая линия Охотского моря имеет сложные очертания. Изгибы ее, связанные с выступами крупных мысов и полуостровов, образуют заливы и губы. Наиболее извилиста она в юго-западной и северо-восточной частях моря. На юго-западе крупнейшими являются заливы Анива и Терпения, отделенные от открытого моря полуостровами </a:t>
            </a:r>
            <a:r>
              <a:rPr lang="ru-RU" dirty="0" err="1" smtClean="0"/>
              <a:t>Тонино-Анивским</a:t>
            </a:r>
            <a:r>
              <a:rPr lang="ru-RU" dirty="0" smtClean="0"/>
              <a:t> и Терпения соответственно. </a:t>
            </a:r>
          </a:p>
          <a:p>
            <a:r>
              <a:rPr lang="ru-RU" dirty="0" smtClean="0"/>
              <a:t>На северо-востоке о. Сахалин изрезан слабо, но на берегу, в непосредственной близости от моря, расположена цепь крупных лагун, называющихся заливами: </a:t>
            </a:r>
            <a:r>
              <a:rPr lang="ru-RU" dirty="0" err="1" smtClean="0"/>
              <a:t>Луньский</a:t>
            </a:r>
            <a:r>
              <a:rPr lang="ru-RU" dirty="0" smtClean="0"/>
              <a:t>, </a:t>
            </a:r>
            <a:r>
              <a:rPr lang="ru-RU" dirty="0" err="1" smtClean="0"/>
              <a:t>Набильский</a:t>
            </a:r>
            <a:r>
              <a:rPr lang="ru-RU" dirty="0" smtClean="0"/>
              <a:t>, </a:t>
            </a:r>
            <a:r>
              <a:rPr lang="ru-RU" dirty="0" err="1" smtClean="0"/>
              <a:t>Ныйский</a:t>
            </a:r>
            <a:r>
              <a:rPr lang="ru-RU" dirty="0" smtClean="0"/>
              <a:t>, </a:t>
            </a:r>
            <a:r>
              <a:rPr lang="ru-RU" dirty="0" err="1" smtClean="0"/>
              <a:t>Чайво</a:t>
            </a:r>
            <a:r>
              <a:rPr lang="ru-RU" dirty="0" smtClean="0"/>
              <a:t>, </a:t>
            </a:r>
            <a:r>
              <a:rPr lang="ru-RU" dirty="0" err="1" smtClean="0"/>
              <a:t>Пильтун</a:t>
            </a:r>
            <a:r>
              <a:rPr lang="ru-RU" dirty="0" smtClean="0"/>
              <a:t>. Эти лагуны отделяются косами, между которыми имеются узкие мелководные проходы. Лагуны мелководны и в большинстве случаев покрыты зарослями водорослей. Севернее зал. </a:t>
            </a:r>
            <a:r>
              <a:rPr lang="ru-RU" dirty="0" err="1" smtClean="0"/>
              <a:t>Пильтун</a:t>
            </a:r>
            <a:r>
              <a:rPr lang="ru-RU" dirty="0" smtClean="0"/>
              <a:t> вдоль восточного побережья о. Сахалин расположена цепь озер и лагун, имеющих, как правило, округлые очертания и сравнительно небольшие размеры. </a:t>
            </a:r>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74638"/>
            <a:ext cx="8186766" cy="868346"/>
          </a:xfrm>
        </p:spPr>
        <p:txBody>
          <a:bodyPr>
            <a:normAutofit fontScale="90000"/>
          </a:bodyPr>
          <a:lstStyle/>
          <a:p>
            <a:r>
              <a:rPr lang="ru-RU" dirty="0" smtClean="0"/>
              <a:t>Побережье западной Камчатки</a:t>
            </a:r>
            <a:endParaRPr lang="ru-RU" dirty="0"/>
          </a:p>
        </p:txBody>
      </p:sp>
      <p:sp>
        <p:nvSpPr>
          <p:cNvPr id="3" name="Содержимое 2"/>
          <p:cNvSpPr>
            <a:spLocks noGrp="1"/>
          </p:cNvSpPr>
          <p:nvPr>
            <p:ph idx="1"/>
          </p:nvPr>
        </p:nvSpPr>
        <p:spPr>
          <a:xfrm>
            <a:off x="428596" y="5500702"/>
            <a:ext cx="8229600" cy="1357298"/>
          </a:xfrm>
        </p:spPr>
        <p:txBody>
          <a:bodyPr>
            <a:normAutofit fontScale="47500" lnSpcReduction="20000"/>
          </a:bodyPr>
          <a:lstStyle/>
          <a:p>
            <a:r>
              <a:rPr lang="ru-RU" dirty="0" smtClean="0"/>
              <a:t>Побережье западной Камчатки ограничивает приморские равнины, расположенные на окраине тектонического прогиба. В его южной части равнина поднимается над уровнем моря на 5-10 м. Севернее устья р. </a:t>
            </a:r>
            <a:r>
              <a:rPr lang="ru-RU" dirty="0" err="1" smtClean="0"/>
              <a:t>Крутогорова</a:t>
            </a:r>
            <a:r>
              <a:rPr lang="ru-RU" dirty="0" smtClean="0"/>
              <a:t> она всхолмлена и поднята на 40-60 м. Севернее пос. Паланы к побережью подходят отроги Срединного хребта п-ова Камчатка, а в районе Камчатского перешейка береговая линия подходит к </a:t>
            </a:r>
            <a:r>
              <a:rPr lang="ru-RU" dirty="0" err="1" smtClean="0"/>
              <a:t>Пусторецкой</a:t>
            </a:r>
            <a:r>
              <a:rPr lang="ru-RU" dirty="0" smtClean="0"/>
              <a:t> депрессии </a:t>
            </a:r>
            <a:r>
              <a:rPr lang="ru-RU" dirty="0" err="1" smtClean="0"/>
              <a:t>Парапольского</a:t>
            </a:r>
            <a:r>
              <a:rPr lang="ru-RU" dirty="0" smtClean="0"/>
              <a:t> Дола. Различия в геологическом строении побережья западной Камчатки отразились в его облике. </a:t>
            </a:r>
          </a:p>
          <a:p>
            <a:endParaRPr lang="ru-RU" dirty="0"/>
          </a:p>
        </p:txBody>
      </p:sp>
      <p:pic>
        <p:nvPicPr>
          <p:cNvPr id="10242" name="Picture 2" descr="C:\Documents and Settings\AbismalL\Рабочий стол\18.jpg"/>
          <p:cNvPicPr>
            <a:picLocks noChangeAspect="1" noChangeArrowheads="1"/>
          </p:cNvPicPr>
          <p:nvPr/>
        </p:nvPicPr>
        <p:blipFill>
          <a:blip r:embed="rId2"/>
          <a:srcRect/>
          <a:stretch>
            <a:fillRect/>
          </a:stretch>
        </p:blipFill>
        <p:spPr bwMode="auto">
          <a:xfrm>
            <a:off x="1285852" y="1214422"/>
            <a:ext cx="6572296" cy="4214842"/>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42852"/>
            <a:ext cx="8229600" cy="796908"/>
          </a:xfrm>
        </p:spPr>
        <p:txBody>
          <a:bodyPr/>
          <a:lstStyle/>
          <a:p>
            <a:r>
              <a:rPr lang="ru-RU" dirty="0" smtClean="0"/>
              <a:t>Побережье западной Камчатки</a:t>
            </a:r>
            <a:endParaRPr lang="ru-RU" dirty="0"/>
          </a:p>
        </p:txBody>
      </p:sp>
      <p:sp>
        <p:nvSpPr>
          <p:cNvPr id="3" name="Содержимое 2"/>
          <p:cNvSpPr>
            <a:spLocks noGrp="1"/>
          </p:cNvSpPr>
          <p:nvPr>
            <p:ph idx="1"/>
          </p:nvPr>
        </p:nvSpPr>
        <p:spPr>
          <a:xfrm>
            <a:off x="428596" y="5715016"/>
            <a:ext cx="8229600" cy="951534"/>
          </a:xfrm>
        </p:spPr>
        <p:txBody>
          <a:bodyPr>
            <a:normAutofit fontScale="55000" lnSpcReduction="20000"/>
          </a:bodyPr>
          <a:lstStyle/>
          <a:p>
            <a:r>
              <a:rPr lang="ru-RU" dirty="0" smtClean="0"/>
              <a:t>Низменные аккумулятивные берега с небольшими участками абразионных обрывов представлены к югу от м. </a:t>
            </a:r>
            <a:r>
              <a:rPr lang="ru-RU" dirty="0" err="1" smtClean="0"/>
              <a:t>Хайрюзова</a:t>
            </a:r>
            <a:r>
              <a:rPr lang="ru-RU" dirty="0" smtClean="0"/>
              <a:t> до р. Озерной. Пересыпи-бары, лагуны и отчлененные песчаными косами речные русла занимают полосу не более 0,5 км шириной. </a:t>
            </a:r>
            <a:endParaRPr lang="ru-RU" dirty="0"/>
          </a:p>
        </p:txBody>
      </p:sp>
      <p:pic>
        <p:nvPicPr>
          <p:cNvPr id="11266" name="Picture 2" descr="C:\Documents and Settings\AbismalL\Рабочий стол\16.jpg"/>
          <p:cNvPicPr>
            <a:picLocks noChangeAspect="1" noChangeArrowheads="1"/>
          </p:cNvPicPr>
          <p:nvPr/>
        </p:nvPicPr>
        <p:blipFill>
          <a:blip r:embed="rId2"/>
          <a:srcRect/>
          <a:stretch>
            <a:fillRect/>
          </a:stretch>
        </p:blipFill>
        <p:spPr bwMode="auto">
          <a:xfrm>
            <a:off x="1071538" y="1113494"/>
            <a:ext cx="6215106" cy="4428483"/>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95536" y="548680"/>
            <a:ext cx="8291264" cy="1570186"/>
          </a:xfrm>
        </p:spPr>
        <p:txBody>
          <a:bodyPr>
            <a:normAutofit fontScale="90000"/>
          </a:bodyPr>
          <a:lstStyle/>
          <a:p>
            <a:r>
              <a:rPr lang="ru-RU" dirty="0"/>
              <a:t>Охотское море – это богатая природная </a:t>
            </a:r>
            <a:r>
              <a:rPr lang="ru-RU" dirty="0" smtClean="0"/>
              <a:t>экосистема</a:t>
            </a:r>
            <a:r>
              <a:rPr lang="ru-RU" dirty="0"/>
              <a:t/>
            </a:r>
            <a:br>
              <a:rPr lang="ru-RU" dirty="0"/>
            </a:br>
            <a:endParaRPr lang="ru-RU" dirty="0"/>
          </a:p>
        </p:txBody>
      </p:sp>
      <p:sp>
        <p:nvSpPr>
          <p:cNvPr id="3" name="Содержимое 2"/>
          <p:cNvSpPr>
            <a:spLocks noGrp="1"/>
          </p:cNvSpPr>
          <p:nvPr>
            <p:ph idx="1"/>
          </p:nvPr>
        </p:nvSpPr>
        <p:spPr/>
        <p:txBody>
          <a:bodyPr>
            <a:normAutofit fontScale="92500" lnSpcReduction="10000"/>
          </a:bodyPr>
          <a:lstStyle/>
          <a:p>
            <a:endParaRPr lang="ru-RU" dirty="0" smtClean="0"/>
          </a:p>
          <a:p>
            <a:endParaRPr lang="ru-RU" dirty="0" smtClean="0"/>
          </a:p>
          <a:p>
            <a:r>
              <a:rPr lang="ru-RU" dirty="0" smtClean="0"/>
              <a:t>Совершенно определенно можно утверждать, что нас, россиян, судьба уж точно не обделила. Пусть атоллов с пальмами в наших холодных водах нет, но </a:t>
            </a:r>
            <a:r>
              <a:rPr lang="ru-RU" dirty="0" err="1" smtClean="0"/>
              <a:t>биопродукционный</a:t>
            </a:r>
            <a:r>
              <a:rPr lang="ru-RU" dirty="0" smtClean="0"/>
              <a:t> потенциал дальневосточных морей России (а в данном случае Охотское море),  значителен, а ассортимент обитающих в них промысловых объектов, в том числе очень ценных, весьма разнообразен.</a:t>
            </a:r>
          </a:p>
          <a:p>
            <a:r>
              <a:rPr lang="ru-RU" dirty="0" smtClean="0"/>
              <a:t> </a:t>
            </a:r>
          </a:p>
          <a:p>
            <a:r>
              <a:rPr lang="ru-RU" dirty="0" smtClean="0"/>
              <a:t> </a:t>
            </a: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96</TotalTime>
  <Words>1284</Words>
  <Application>Microsoft Office PowerPoint</Application>
  <PresentationFormat>Экран (4:3)</PresentationFormat>
  <Paragraphs>49</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Апекс</vt:lpstr>
      <vt:lpstr>Охотское море</vt:lpstr>
      <vt:lpstr>Презентация PowerPoint</vt:lpstr>
      <vt:lpstr> Карта Охотского моря</vt:lpstr>
      <vt:lpstr>Презентация PowerPoint</vt:lpstr>
      <vt:lpstr>Японский журавль</vt:lpstr>
      <vt:lpstr>Антур</vt:lpstr>
      <vt:lpstr>Презентация PowerPoint</vt:lpstr>
      <vt:lpstr>Камчатский краб</vt:lpstr>
      <vt:lpstr>Ихтиофауна Охотского моря</vt:lpstr>
      <vt:lpstr>Презентация PowerPoint</vt:lpstr>
      <vt:lpstr>Морские млекопитающие</vt:lpstr>
      <vt:lpstr>Белуха</vt:lpstr>
      <vt:lpstr>Гренландский кит</vt:lpstr>
      <vt:lpstr>Презентация PowerPoint</vt:lpstr>
      <vt:lpstr>Морской заяц</vt:lpstr>
      <vt:lpstr>Северо-охотское побережье </vt:lpstr>
      <vt:lpstr>Презентация PowerPoint</vt:lpstr>
      <vt:lpstr>Побережье западной Камчатки</vt:lpstr>
      <vt:lpstr>Побережье западной Камчатки</vt:lpstr>
      <vt:lpstr>Охотское море – это богатая природная экосистема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Карта Охотского моря </dc:title>
  <dc:creator>AbismalL</dc:creator>
  <cp:lastModifiedBy>Якименко Людмила</cp:lastModifiedBy>
  <cp:revision>12</cp:revision>
  <dcterms:created xsi:type="dcterms:W3CDTF">2009-05-24T23:54:12Z</dcterms:created>
  <dcterms:modified xsi:type="dcterms:W3CDTF">2018-04-24T07:05:25Z</dcterms:modified>
</cp:coreProperties>
</file>