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7" r:id="rId1"/>
  </p:sldMasterIdLst>
  <p:notesMasterIdLst>
    <p:notesMasterId r:id="rId12"/>
  </p:notesMasterIdLst>
  <p:sldIdLst>
    <p:sldId id="288" r:id="rId2"/>
    <p:sldId id="256" r:id="rId3"/>
    <p:sldId id="281" r:id="rId4"/>
    <p:sldId id="284" r:id="rId5"/>
    <p:sldId id="283" r:id="rId6"/>
    <p:sldId id="272" r:id="rId7"/>
    <p:sldId id="286" r:id="rId8"/>
    <p:sldId id="289" r:id="rId9"/>
    <p:sldId id="290" r:id="rId10"/>
    <p:sldId id="279" r:id="rId11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0A5B443-A74D-45D3-8B23-78FCE4016285}" type="datetimeFigureOut">
              <a:rPr lang="ru-RU"/>
              <a:pPr>
                <a:defRPr/>
              </a:pPr>
              <a:t>24.05.2018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9B4EE76-54BF-4E2A-A09F-34336AAA07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4652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83512B-50A8-473E-9DEC-C460F240E29A}" type="slidenum">
              <a:rPr lang="ru-RU" altLang="ru-RU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311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8F556D-FCF1-410E-954C-AEDFAB9C4E5B}" type="slidenum">
              <a:rPr lang="ru-RU" altLang="ru-RU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588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D87DA6-EE7B-41C2-A711-E517030770AC}" type="slidenum">
              <a:rPr lang="ru-RU" altLang="ru-RU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6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744AEC-3370-4E4B-9A7F-241D7791F7D8}" type="slidenum">
              <a:rPr lang="ru-RU" altLang="ru-RU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230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389EE6-774D-4CE9-9C12-73113B892E67}" type="slidenum">
              <a:rPr lang="ru-RU" altLang="ru-RU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411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6868A7-6A95-4965-9EB3-96F388473827}" type="slidenum">
              <a:rPr lang="ru-RU" altLang="ru-RU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8E7D48-5DF8-4809-BAC0-B3D09DEAC2E9}" type="slidenum">
              <a:rPr lang="ru-RU" altLang="ru-RU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91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08366D4F-D039-4E7F-BF62-D1CB2E5451D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9208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CDFDF2-753C-47C0-8692-512A18B9DAA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916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ADD44DE5-D18B-4C72-9245-D1D207F46F3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8346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9884785-8165-4CAD-8A0F-BA499EFE72C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0059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AF0B819A-4905-4803-B028-654A1B66887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560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39FDC5-AAE2-480D-AF59-89C4882D9B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99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F59E68-1D51-4E09-955E-855C3161838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5003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626664-E04D-432B-9B82-CA7EB6E4960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821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DC94C7D-89F3-45BB-B13A-51EAB2C88A0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459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F64FDFF-498F-4DB2-AD0C-EFF575F991B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2288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F64FDFF-498F-4DB2-AD0C-EFF575F991B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6510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F64FDFF-498F-4DB2-AD0C-EFF575F991B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5567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F64FDFF-498F-4DB2-AD0C-EFF575F991B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8784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F64FDFF-498F-4DB2-AD0C-EFF575F991B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7462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A9C04-AACE-4B48-8F21-ADBD89B0ECB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9411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D0E47-3573-4F26-998F-BE68915C900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9125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32D6545-EA88-4C54-8982-6FE571CFBE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9382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9F64FDFF-498F-4DB2-AD0C-EFF575F991B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215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636096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ЭКОНОМИЧЕСКИЙ  ЦИКЛ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714356"/>
            <a:ext cx="8458200" cy="5572164"/>
          </a:xfrm>
        </p:spPr>
        <p:txBody>
          <a:bodyPr/>
          <a:lstStyle/>
          <a:p>
            <a:pPr algn="just" defTabSz="754063" eaLnBrk="1" fontAlgn="auto" hangingPunct="1">
              <a:lnSpc>
                <a:spcPct val="150000"/>
              </a:lnSpc>
              <a:spcAft>
                <a:spcPts val="0"/>
              </a:spcAft>
              <a:tabLst>
                <a:tab pos="93663" algn="l"/>
                <a:tab pos="363538" algn="l"/>
              </a:tabLst>
              <a:defRPr/>
            </a:pP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	Экономический цикл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сущность, основные </a:t>
            </a: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показатели и стадии</a:t>
            </a:r>
            <a:b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	Причины циклических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колебаний</a:t>
            </a:r>
            <a:b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экономики</a:t>
            </a:r>
            <a:b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	Типология экономических циклов</a:t>
            </a:r>
            <a:b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	Политика стабилизации</a:t>
            </a: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6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 цикл - это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периодические колебания уровня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деловой активности,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представленного реальным ВВП.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3000" b="1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(цикл – от греч. </a:t>
            </a:r>
            <a:r>
              <a:rPr lang="en-US" altLang="ru-RU" sz="3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kyklos  - </a:t>
            </a:r>
            <a:r>
              <a:rPr lang="ru-RU" altLang="ru-RU" sz="3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 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1"/>
          <p:cNvSpPr>
            <a:spLocks noGrp="1"/>
          </p:cNvSpPr>
          <p:nvPr>
            <p:ph/>
          </p:nvPr>
        </p:nvSpPr>
        <p:spPr>
          <a:xfrm>
            <a:off x="457200" y="142875"/>
            <a:ext cx="8229600" cy="5876925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цикл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928662" y="6215082"/>
            <a:ext cx="7286676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-1321635" y="3893347"/>
            <a:ext cx="4714908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071538" y="1214422"/>
            <a:ext cx="7643866" cy="42862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Полилиния 9"/>
          <p:cNvSpPr/>
          <p:nvPr/>
        </p:nvSpPr>
        <p:spPr>
          <a:xfrm>
            <a:off x="1285852" y="928670"/>
            <a:ext cx="7366635" cy="4349115"/>
          </a:xfrm>
          <a:custGeom>
            <a:avLst/>
            <a:gdLst>
              <a:gd name="connsiteX0" fmla="*/ 0 w 7366635"/>
              <a:gd name="connsiteY0" fmla="*/ 4255770 h 4349115"/>
              <a:gd name="connsiteX1" fmla="*/ 400050 w 7366635"/>
              <a:gd name="connsiteY1" fmla="*/ 2884170 h 4349115"/>
              <a:gd name="connsiteX2" fmla="*/ 2034540 w 7366635"/>
              <a:gd name="connsiteY2" fmla="*/ 3238500 h 4349115"/>
              <a:gd name="connsiteX3" fmla="*/ 4286250 w 7366635"/>
              <a:gd name="connsiteY3" fmla="*/ 3890010 h 4349115"/>
              <a:gd name="connsiteX4" fmla="*/ 4343400 w 7366635"/>
              <a:gd name="connsiteY4" fmla="*/ 483870 h 4349115"/>
              <a:gd name="connsiteX5" fmla="*/ 6606540 w 7366635"/>
              <a:gd name="connsiteY5" fmla="*/ 1215390 h 4349115"/>
              <a:gd name="connsiteX6" fmla="*/ 7258050 w 7366635"/>
              <a:gd name="connsiteY6" fmla="*/ 175260 h 4349115"/>
              <a:gd name="connsiteX7" fmla="*/ 7258050 w 7366635"/>
              <a:gd name="connsiteY7" fmla="*/ 163830 h 4349115"/>
              <a:gd name="connsiteX8" fmla="*/ 7258050 w 7366635"/>
              <a:gd name="connsiteY8" fmla="*/ 163830 h 4349115"/>
              <a:gd name="connsiteX9" fmla="*/ 7258050 w 7366635"/>
              <a:gd name="connsiteY9" fmla="*/ 163830 h 4349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66635" h="4349115">
                <a:moveTo>
                  <a:pt x="0" y="4255770"/>
                </a:moveTo>
                <a:cubicBezTo>
                  <a:pt x="30480" y="3654742"/>
                  <a:pt x="60960" y="3053715"/>
                  <a:pt x="400050" y="2884170"/>
                </a:cubicBezTo>
                <a:cubicBezTo>
                  <a:pt x="739140" y="2714625"/>
                  <a:pt x="1386840" y="3070860"/>
                  <a:pt x="2034540" y="3238500"/>
                </a:cubicBezTo>
                <a:cubicBezTo>
                  <a:pt x="2682240" y="3406140"/>
                  <a:pt x="3901440" y="4349115"/>
                  <a:pt x="4286250" y="3890010"/>
                </a:cubicBezTo>
                <a:cubicBezTo>
                  <a:pt x="4671060" y="3430905"/>
                  <a:pt x="3956685" y="929640"/>
                  <a:pt x="4343400" y="483870"/>
                </a:cubicBezTo>
                <a:cubicBezTo>
                  <a:pt x="4730115" y="38100"/>
                  <a:pt x="6120765" y="1266825"/>
                  <a:pt x="6606540" y="1215390"/>
                </a:cubicBezTo>
                <a:cubicBezTo>
                  <a:pt x="7092315" y="1163955"/>
                  <a:pt x="7149465" y="350520"/>
                  <a:pt x="7258050" y="175260"/>
                </a:cubicBezTo>
                <a:cubicBezTo>
                  <a:pt x="7366635" y="0"/>
                  <a:pt x="7258050" y="163830"/>
                  <a:pt x="7258050" y="163830"/>
                </a:cubicBezTo>
                <a:lnTo>
                  <a:pt x="7258050" y="163830"/>
                </a:lnTo>
                <a:lnTo>
                  <a:pt x="7258050" y="163830"/>
                </a:lnTo>
              </a:path>
            </a:pathLst>
          </a:cu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7417" name="TextBox 10"/>
          <p:cNvSpPr txBox="1">
            <a:spLocks noChangeArrowheads="1"/>
          </p:cNvSpPr>
          <p:nvPr/>
        </p:nvSpPr>
        <p:spPr bwMode="auto">
          <a:xfrm>
            <a:off x="1357313" y="3357563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</a:t>
            </a:r>
          </a:p>
        </p:txBody>
      </p:sp>
      <p:sp>
        <p:nvSpPr>
          <p:cNvPr id="17418" name="TextBox 11"/>
          <p:cNvSpPr txBox="1">
            <a:spLocks noChangeArrowheads="1"/>
          </p:cNvSpPr>
          <p:nvPr/>
        </p:nvSpPr>
        <p:spPr bwMode="auto">
          <a:xfrm>
            <a:off x="5286375" y="1000125"/>
            <a:ext cx="714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4282" y="1643050"/>
            <a:ext cx="615553" cy="423580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hangingPunct="1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Реальный ВВП</a:t>
            </a:r>
          </a:p>
        </p:txBody>
      </p:sp>
      <p:sp>
        <p:nvSpPr>
          <p:cNvPr id="17420" name="TextBox 14"/>
          <p:cNvSpPr txBox="1">
            <a:spLocks noChangeArrowheads="1"/>
          </p:cNvSpPr>
          <p:nvPr/>
        </p:nvSpPr>
        <p:spPr bwMode="auto">
          <a:xfrm>
            <a:off x="6643688" y="6286500"/>
            <a:ext cx="1500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</a:p>
        </p:txBody>
      </p:sp>
      <p:sp>
        <p:nvSpPr>
          <p:cNvPr id="17421" name="TextBox 15"/>
          <p:cNvSpPr txBox="1">
            <a:spLocks noChangeArrowheads="1"/>
          </p:cNvSpPr>
          <p:nvPr/>
        </p:nvSpPr>
        <p:spPr bwMode="auto">
          <a:xfrm>
            <a:off x="5500688" y="5000625"/>
            <a:ext cx="642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</a:t>
            </a:r>
          </a:p>
        </p:txBody>
      </p:sp>
      <p:sp>
        <p:nvSpPr>
          <p:cNvPr id="17422" name="TextBox 16"/>
          <p:cNvSpPr txBox="1">
            <a:spLocks noChangeArrowheads="1"/>
          </p:cNvSpPr>
          <p:nvPr/>
        </p:nvSpPr>
        <p:spPr bwMode="auto">
          <a:xfrm>
            <a:off x="7858125" y="2214563"/>
            <a:ext cx="642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29190" y="2071678"/>
            <a:ext cx="461665" cy="108371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подъём</a:t>
            </a:r>
          </a:p>
        </p:txBody>
      </p:sp>
      <p:sp>
        <p:nvSpPr>
          <p:cNvPr id="17424" name="TextBox 18"/>
          <p:cNvSpPr txBox="1">
            <a:spLocks noChangeArrowheads="1"/>
          </p:cNvSpPr>
          <p:nvPr/>
        </p:nvSpPr>
        <p:spPr bwMode="auto">
          <a:xfrm>
            <a:off x="2928938" y="450056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</a:t>
            </a:r>
          </a:p>
        </p:txBody>
      </p:sp>
      <p:sp>
        <p:nvSpPr>
          <p:cNvPr id="20" name="Блок-схема: узел 19"/>
          <p:cNvSpPr/>
          <p:nvPr/>
        </p:nvSpPr>
        <p:spPr>
          <a:xfrm>
            <a:off x="5429250" y="4714875"/>
            <a:ext cx="214313" cy="21431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1" name="Блок-схема: узел 20"/>
          <p:cNvSpPr/>
          <p:nvPr/>
        </p:nvSpPr>
        <p:spPr>
          <a:xfrm>
            <a:off x="1571625" y="3786188"/>
            <a:ext cx="214313" cy="2143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2" name="Блок-схема: узел 21"/>
          <p:cNvSpPr/>
          <p:nvPr/>
        </p:nvSpPr>
        <p:spPr>
          <a:xfrm>
            <a:off x="5572125" y="1285875"/>
            <a:ext cx="214313" cy="21431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3" name="Блок-схема: узел 22"/>
          <p:cNvSpPr/>
          <p:nvPr/>
        </p:nvSpPr>
        <p:spPr>
          <a:xfrm>
            <a:off x="8001000" y="1928813"/>
            <a:ext cx="214313" cy="2143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7429" name="TextBox 26"/>
          <p:cNvSpPr txBox="1">
            <a:spLocks noChangeArrowheads="1"/>
          </p:cNvSpPr>
          <p:nvPr/>
        </p:nvSpPr>
        <p:spPr bwMode="auto">
          <a:xfrm>
            <a:off x="7358063" y="1214438"/>
            <a:ext cx="114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/>
          </p:nvPr>
        </p:nvSpPr>
        <p:spPr>
          <a:xfrm>
            <a:off x="214313" y="642938"/>
            <a:ext cx="8715375" cy="57277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Фазы экономического цикла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последовательная смена уровня деловой активности.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(бум) – вершина подъёма общественного производства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(рецессия) – снижение деловой активности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(депрессия) – прекращение падения деловой активности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Подъём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(процветание) – высокий уровень деловой активности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50" y="214313"/>
          <a:ext cx="8715375" cy="6454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20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15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43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1560"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ДИНАМИКА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ЭКОНОМИЧЕСКИХ ПОКАЗАТЕЛЕЙ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796">
                <a:tc rowSpan="2"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Экономические показатели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Фазы экономического цикла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подъём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пик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спад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дно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ВВП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max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min</a:t>
                      </a: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Уровень занятости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Уровень инвестиций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Уровень потребления Т и У (спрос)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Уровень цен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Arial" pitchFamily="34" charset="0"/>
                          <a:cs typeface="Arial" pitchFamily="34" charset="0"/>
                        </a:rPr>
                        <a:t>При </a:t>
                      </a:r>
                    </a:p>
                    <a:p>
                      <a:r>
                        <a:rPr lang="ru-RU" sz="900" b="1" dirty="0" smtClean="0">
                          <a:latin typeface="Arial" pitchFamily="34" charset="0"/>
                          <a:cs typeface="Arial" pitchFamily="34" charset="0"/>
                        </a:rPr>
                        <a:t>стагфляции</a:t>
                      </a:r>
                      <a:endParaRPr lang="ru-RU" sz="9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Прибыль бизнеса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Объём производства товаров и услуг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Объём денежной массы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Скорость обращения денег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Ссудный % (краткосрочный)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Уровень безработицы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min</a:t>
                      </a:r>
                      <a:endParaRPr lang="ru-RU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max</a:t>
                      </a: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Уровень банкротств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962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Запасы факторов производства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4" name="Стрелка вверх 3"/>
          <p:cNvSpPr/>
          <p:nvPr/>
        </p:nvSpPr>
        <p:spPr>
          <a:xfrm>
            <a:off x="5786438" y="1785938"/>
            <a:ext cx="142875" cy="35004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5786438" y="5572125"/>
            <a:ext cx="142875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6" name="Стрелка вверх 5"/>
          <p:cNvSpPr/>
          <p:nvPr/>
        </p:nvSpPr>
        <p:spPr>
          <a:xfrm>
            <a:off x="8001000" y="5572125"/>
            <a:ext cx="142875" cy="1000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7929563" y="3214688"/>
            <a:ext cx="71437" cy="2143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8072438" y="1643063"/>
            <a:ext cx="142875" cy="3571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Причины циклического развития экономики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Внешние: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природные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(истощение ресурсов, стихийные бедствия, открытие новых месторождений);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демографические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(изменение численности населения и его миграция);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технологические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(изобретение конвейера, компьютера, мобильной телефонной связи ...);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политические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(войны, выборы президента)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Внутренние: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кризис перепроизводства;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старение основного капитала;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0" y="188913"/>
            <a:ext cx="8856663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buFontTx/>
              <a:buAutoNum type="arabicPeriod"/>
            </a:pP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Циклы Дж. Китчина (циклы запасов)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краткосрочные колебания, продолжительностью 2-4 года, обусловленные жизненным циклом товара. </a:t>
            </a:r>
          </a:p>
          <a:p>
            <a:pPr algn="just" eaLnBrk="1" hangingPunct="1"/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2. Циклы К. Жюглара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среднесрочные колебания продолжительностью 8-12 или (10) лет, связаны с периодичностью обновления основного капитала, с взаимодействием денежно-кредитных факторов, вызванных деятельностью банков.</a:t>
            </a:r>
          </a:p>
          <a:p>
            <a:pPr algn="just" eaLnBrk="1" hangingPunct="1"/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3. Циклы С. Кузнеца, или строительные циклы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продолжительностью    15-20 или (18-25) лет, связанные с периодичностью обновления жилищ и некоторых видов производственных сооружений. Позднее эти циклы стали называть «средние волны».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179388" y="620713"/>
            <a:ext cx="87852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4. Циклы Н. Кондратьева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циклы большой конъюнктуры, («длинные волны») продолжительностью 48-55 или (40-60) лет. </a:t>
            </a:r>
          </a:p>
          <a:p>
            <a:pPr algn="just" eaLnBrk="1" hangingPunct="1"/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8" y="2492375"/>
          <a:ext cx="8785225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62">
                  <a:extLst>
                    <a:ext uri="{9D8B030D-6E8A-4147-A177-3AD203B41FA5}">
                      <a16:colId xmlns:a16="http://schemas.microsoft.com/office/drawing/2014/main" xmlns="" val="1466074422"/>
                    </a:ext>
                  </a:extLst>
                </a:gridCol>
                <a:gridCol w="1800251">
                  <a:extLst>
                    <a:ext uri="{9D8B030D-6E8A-4147-A177-3AD203B41FA5}">
                      <a16:colId xmlns:a16="http://schemas.microsoft.com/office/drawing/2014/main" xmlns="" val="3509134458"/>
                    </a:ext>
                  </a:extLst>
                </a:gridCol>
                <a:gridCol w="5112712">
                  <a:extLst>
                    <a:ext uri="{9D8B030D-6E8A-4147-A177-3AD203B41FA5}">
                      <a16:colId xmlns:a16="http://schemas.microsoft.com/office/drawing/2014/main" xmlns="" val="2923778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Периоды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подъема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Периоды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нововведения,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лежащие в основе цикла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extLst>
                  <a:ext uri="{0D108BD9-81ED-4DB2-BD59-A6C34878D82A}">
                    <a16:rowId xmlns:a16="http://schemas.microsoft.com/office/drawing/2014/main" xmlns="" val="194883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1789–1814 гг.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1814–1849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паровой двигатель, текстильное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производство, выплавка чугуна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extLst>
                  <a:ext uri="{0D108BD9-81ED-4DB2-BD59-A6C34878D82A}">
                    <a16:rowId xmlns:a16="http://schemas.microsoft.com/office/drawing/2014/main" xmlns="" val="178904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1849–1873 гг.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1873–1896 гг.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пароход, железная дорога,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сталелитейное производство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extLst>
                  <a:ext uri="{0D108BD9-81ED-4DB2-BD59-A6C34878D82A}">
                    <a16:rowId xmlns:a16="http://schemas.microsoft.com/office/drawing/2014/main" xmlns="" val="359761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1896–1920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1920–1940 гг.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электричество, радио, телефон,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extLst>
                  <a:ext uri="{0D108BD9-81ED-4DB2-BD59-A6C34878D82A}">
                    <a16:rowId xmlns:a16="http://schemas.microsoft.com/office/drawing/2014/main" xmlns="" val="66472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1940–1965 гг.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1965–1990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телевидение, ядерная энергия,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компьютеры, ракеты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/>
                </a:tc>
                <a:extLst>
                  <a:ext uri="{0D108BD9-81ED-4DB2-BD59-A6C34878D82A}">
                    <a16:rowId xmlns:a16="http://schemas.microsoft.com/office/drawing/2014/main" xmlns="" val="210864546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1144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Меры государства по стабилизации экономики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" y="1500188"/>
          <a:ext cx="8858250" cy="4078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74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6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146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8885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Политика государства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Стимулирующая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 спаде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Сдерживающая 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 подъёме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1156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Кредитно-денежная (монетарная)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Учётная ставка ЦБ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Норма обязательных резервов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Предложение денег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Учётная ставка ЦБ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Норма обязательных резервов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Предложение денег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7786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Налогово-бюджетная (фискальная)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3" marB="4571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cxnSp>
        <p:nvCxnSpPr>
          <p:cNvPr id="4" name="Прямая со стрелкой 3"/>
          <p:cNvCxnSpPr/>
          <p:nvPr/>
        </p:nvCxnSpPr>
        <p:spPr>
          <a:xfrm rot="5400000">
            <a:off x="8216107" y="3928269"/>
            <a:ext cx="28575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5400000">
            <a:off x="5144294" y="2570956"/>
            <a:ext cx="28575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5144294" y="3428206"/>
            <a:ext cx="28575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5287169" y="4571206"/>
            <a:ext cx="28575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8644732" y="5142706"/>
            <a:ext cx="28575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5180013" y="3892550"/>
            <a:ext cx="21431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5608638" y="5178425"/>
            <a:ext cx="21431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 flipH="1" flipV="1">
            <a:off x="8180387" y="3249613"/>
            <a:ext cx="214313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8180388" y="2606675"/>
            <a:ext cx="21431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8251826" y="4606925"/>
            <a:ext cx="214312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429419" y="5999956"/>
            <a:ext cx="28575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680" name="TextBox 14"/>
          <p:cNvSpPr txBox="1">
            <a:spLocks noChangeArrowheads="1"/>
          </p:cNvSpPr>
          <p:nvPr/>
        </p:nvSpPr>
        <p:spPr bwMode="auto">
          <a:xfrm>
            <a:off x="714375" y="5857875"/>
            <a:ext cx="42148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ahoma" panose="020B0604030504040204" pitchFamily="34" charset="0"/>
              </a:rPr>
              <a:t>- </a:t>
            </a: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понижение показателя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 flipH="1" flipV="1">
            <a:off x="4965701" y="6035675"/>
            <a:ext cx="214312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5286375" y="5857875"/>
            <a:ext cx="3286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ahoma" panose="020B0604030504040204" pitchFamily="34" charset="0"/>
              </a:rPr>
              <a:t>- </a:t>
            </a: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показателя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9f1738412cdd1788dbdaeb235c387924d3364ed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1068</TotalTime>
  <Words>451</Words>
  <Application>Microsoft Office PowerPoint</Application>
  <PresentationFormat>Экран (4:3)</PresentationFormat>
  <Paragraphs>139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Century Gothic</vt:lpstr>
      <vt:lpstr>Tahoma</vt:lpstr>
      <vt:lpstr>Times New Roman</vt:lpstr>
      <vt:lpstr>Wingdings</vt:lpstr>
      <vt:lpstr>Wingdings 2</vt:lpstr>
      <vt:lpstr>Wingdings 3</vt:lpstr>
      <vt:lpstr>Легкий дым</vt:lpstr>
      <vt:lpstr>ЭКОНОМИЧЕСКИЙ  ЦИКЛ </vt:lpstr>
      <vt:lpstr>1. Экономический цикл: сущность, основные показатели и стадии 2. Причины циклических колебаний экономики 3. Типология экономических циклов 4. Политика стабилизации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Меры государства по стабилизации экономики  </vt:lpstr>
    </vt:vector>
  </TitlesOfParts>
  <Company>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Сталкер</dc:creator>
  <cp:lastModifiedBy>Кузубов Алексей</cp:lastModifiedBy>
  <cp:revision>71</cp:revision>
  <dcterms:created xsi:type="dcterms:W3CDTF">2007-02-03T12:34:35Z</dcterms:created>
  <dcterms:modified xsi:type="dcterms:W3CDTF">2018-05-24T06:36:06Z</dcterms:modified>
</cp:coreProperties>
</file>