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309" r:id="rId38"/>
    <p:sldId id="275" r:id="rId3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2/23/2016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514599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Организация налоговых проверок</a:t>
            </a:r>
            <a:endParaRPr lang="ru-RU" sz="6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5200" y="4800600"/>
            <a:ext cx="55067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кандидат экономических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419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</a:rPr>
              <a:t>ПРОВЕРКА ПОЛНОТЫ ИСЧИСЛЕНИЯ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И УПЛАТЫ НАЛОГОВ В СВЯЗИ С СОВЕРШЕНИЕМ СДЕЛОК МЕЖДУ ВЗАИМОЗАВИСИМЫМИ ЛИЦАМИ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510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1. Понятие взаимозависимых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лиц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Контролируемые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сделки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Контроль налоговых органов в связи с совершением сделок между взаимозависимыми лицами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490950" indent="-742950">
              <a:spcAft>
                <a:spcPts val="60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взаимозависимых лиц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rmAutofit/>
          </a:bodyPr>
          <a:lstStyle/>
          <a:p>
            <a:pPr marL="0" algn="ctr">
              <a:lnSpc>
                <a:spcPct val="120000"/>
              </a:lnSpc>
              <a:buNone/>
            </a:pPr>
            <a:r>
              <a:rPr lang="ru-RU" sz="2800" dirty="0" smtClean="0"/>
              <a:t> </a:t>
            </a:r>
            <a:r>
              <a:rPr lang="ru-RU" sz="2800" b="1" dirty="0" smtClean="0"/>
              <a:t>НК РФ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Статья 105.1. </a:t>
            </a:r>
            <a:r>
              <a:rPr lang="ru-RU" sz="2800" b="1" dirty="0" smtClean="0"/>
              <a:t>Взаимозависимые </a:t>
            </a:r>
            <a:r>
              <a:rPr lang="ru-RU" sz="2800" b="1" dirty="0" smtClean="0"/>
              <a:t>лица:</a:t>
            </a:r>
            <a:endParaRPr lang="ru-RU" sz="2800" dirty="0" smtClean="0"/>
          </a:p>
          <a:p>
            <a:pPr marL="0">
              <a:lnSpc>
                <a:spcPct val="120000"/>
              </a:lnSpc>
              <a:buNone/>
            </a:pPr>
            <a:r>
              <a:rPr lang="ru-RU" sz="2800" dirty="0" smtClean="0"/>
              <a:t>     Если </a:t>
            </a:r>
            <a:r>
              <a:rPr lang="ru-RU" sz="2800" dirty="0" smtClean="0"/>
              <a:t>особенности отношений между лицами могут оказывать влияние на условия и (или) результаты сделок, совершаемых этими лицами, и (или) экономические результаты деятельности этих лиц или деятельности представляемых ими лиц, указанные </a:t>
            </a:r>
            <a:r>
              <a:rPr lang="ru-RU" sz="2800" dirty="0" smtClean="0"/>
              <a:t>лица </a:t>
            </a:r>
            <a:r>
              <a:rPr lang="ru-RU" sz="2800" dirty="0" smtClean="0"/>
              <a:t>признаются </a:t>
            </a:r>
            <a:r>
              <a:rPr lang="ru-RU" sz="2800" b="1" dirty="0" smtClean="0"/>
              <a:t>взаимозависимыми для целей налогообложения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взаимозависимых лиц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Согласно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10 и 11 п. 2 ст. 105.1 НК РФ физические лица признаются взаимозависимыми в следующих случаях: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одно физическое лицо подчиняется другому физическому лицу по должностному положению;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физическое лицо по отношению к его супругу (супруге), родителям (в т.ч. усыновителям), детям (в т.ч. усыновленным), полнородным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неполнородным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братьям и сестрам, опекунам (попечителям) или подопечному.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Детьми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согласно ст. 54 СК РФ считаются лица, не достигшие совершеннолетнего возраста. Для целей налогообложения не имеет значения достижение ребенком совершеннолетия. Взрослые дети также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признаются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взаимозависимыми по отношению к родителям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взаимозависимых лиц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Autofit/>
          </a:bodyPr>
          <a:lstStyle/>
          <a:p>
            <a:pPr marL="0" algn="ctr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Взаимозависимыми признаются организации при наличии следующих условий:</a:t>
            </a:r>
          </a:p>
          <a:p>
            <a:pPr marL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 Если одна из организаций прямо и (или) косвенно участвует в другой и доля такого участия составляет более 25% (ранее достаточно было 20%).</a:t>
            </a:r>
          </a:p>
          <a:p>
            <a:pPr marL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 Наличие общих учредителей. Если одно и то же лицо прямо и (или) косвенно участвует в этих организациях и доля такого участия в каждой организации составляет более 25%, такие организации будут признаны взаимозависимыми.</a:t>
            </a:r>
          </a:p>
          <a:p>
            <a:pPr marL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3. Если в организациях совпадают лица, осуществляющие функции управления ими.</a:t>
            </a:r>
          </a:p>
          <a:p>
            <a:pPr marL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4. Участие публичных образований – РФ, субъектов РФ и муниципальных образований, прямое или косвенное, в российских организациях не является основанием для признания таких организаций взаимозависимыми, но указанные организации могут быть признаны взаимозависимыми по иным основаниям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взаимозависимых лиц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Autofit/>
          </a:bodyPr>
          <a:lstStyle/>
          <a:p>
            <a:pPr marL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Основания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в соответствии с которыми лица не признаются взаимозависимыми для целей налогообложения: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влияние на условия или результаты сделок, совершаемых лицами, и (или) экономические результаты их деятельности оказывается одним или несколькими другими лицами в силу их преимущественного положения на рынке или в силу иных подобных обстоятельств, обусловленных особенностями совершаемых сделок;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прямое и (или) косвенное участие РФ, субъектов РФ, муниципальных образований в российских организациях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67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b="1" u="sng" dirty="0" smtClean="0"/>
              <a:t>Главное </a:t>
            </a:r>
            <a:r>
              <a:rPr lang="ru-RU" b="1" u="sng" dirty="0" smtClean="0"/>
              <a:t>последствие взаимозависимости</a:t>
            </a:r>
            <a:r>
              <a:rPr lang="ru-RU" dirty="0" smtClean="0"/>
              <a:t> – контроль над ценообразованием при заключении </a:t>
            </a:r>
            <a:r>
              <a:rPr lang="ru-RU" dirty="0" smtClean="0"/>
              <a:t>сделок.</a:t>
            </a:r>
          </a:p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    Цена</a:t>
            </a:r>
            <a:r>
              <a:rPr lang="ru-RU" dirty="0" smtClean="0"/>
              <a:t>, применённая в сделке между взаимозависимыми лицами, </a:t>
            </a:r>
            <a:r>
              <a:rPr lang="ru-RU" dirty="0" smtClean="0"/>
              <a:t>должна </a:t>
            </a:r>
            <a:r>
              <a:rPr lang="ru-RU" dirty="0" smtClean="0"/>
              <a:t>соответствовать рыночной. Контроль такого соответствия </a:t>
            </a:r>
            <a:r>
              <a:rPr lang="ru-RU" dirty="0" smtClean="0"/>
              <a:t>осуществляет </a:t>
            </a:r>
            <a:r>
              <a:rPr lang="ru-RU" dirty="0" smtClean="0"/>
              <a:t>ФНС России. </a:t>
            </a:r>
            <a:endParaRPr lang="ru-RU" dirty="0" smtClean="0"/>
          </a:p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    С </a:t>
            </a:r>
            <a:r>
              <a:rPr lang="ru-RU" dirty="0" smtClean="0"/>
              <a:t>этой целью </a:t>
            </a:r>
            <a:r>
              <a:rPr lang="ru-RU" dirty="0" smtClean="0"/>
              <a:t>проводится </a:t>
            </a:r>
            <a:r>
              <a:rPr lang="ru-RU" b="1" dirty="0" smtClean="0">
                <a:solidFill>
                  <a:srgbClr val="FF0000"/>
                </a:solidFill>
              </a:rPr>
              <a:t>проверка полноты исчисления и уплаты налогов в связи с совершением сделок между взаимозависимыми лицами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Контролируемые сделки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Сделки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между взаимозависимыми лицами согласно ст. 105.14 НК РФ признаются контролируемыми сделками, т.е. налоговые органы вправе будут проверить соответствие цен по таким сделкам рыночным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0" algn="ctr"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Контролируемыми признаются следующие сделки: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Сделки по реализации товаров с участием посредника. При условии, если посредники: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выполняют дополнительных функций, кроме перепродажи;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принимают на себя никаких рисков и не используют никаких активов для организации реализации товаров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257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endParaRPr lang="ru-RU" sz="3200" dirty="0" smtClean="0"/>
          </a:p>
          <a:p>
            <a:pPr marL="0">
              <a:lnSpc>
                <a:spcPct val="110000"/>
              </a:lnSpc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81000" y="381000"/>
            <a:ext cx="84582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Контролируемыми признаются следующие сделки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Сделки в области внешней торговли товарами мировой биржевой торговли. Указанные сделки признаются контролируемыми, если их предметом являются следующие товары: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нефть и выработанные из неё товары;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чёрные металлы;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цветные металлы;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минеральные удобрения;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драгоценные металлы и драгоценные камни.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При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этом сумма доходов по сделкам, совершённым с одним лицом за соответствующий календарный год, превышает 60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Контролируемые сделки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 fontScale="70000" lnSpcReduction="20000"/>
          </a:bodyPr>
          <a:lstStyle/>
          <a:p>
            <a:pPr algn="ctr"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Контролируемыми признаются следующие сделки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>
              <a:lnSpc>
                <a:spcPct val="120000"/>
              </a:lnSpc>
              <a:spcBef>
                <a:spcPts val="120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3. Сделки между российской организацией и организацией, зарегистрированной в стране с льготным налогообложением. Перечень государств и территорий, предоставляющих льготный налоговый режим налогообложения и не предусматривающих раскрытие и предоставление информации при проведении финансовых операций (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офшорные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зоны) утверждён Приказом Минфина России от 13.11.2007 № 108н. Для признания сделки контролируемой необходимо, чтобы в указанной зоне у контрагента было или место регистрации, или место жительства, или место налогового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резидентства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или место постоянного представительства. Если сумма доходов по указанным сделкам за соответствующий календарный год превышает 60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руб. они признаются контролируемыми</a:t>
            </a: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381000"/>
            <a:ext cx="8610600" cy="6477000"/>
          </a:xfrm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Контролируемыми признаются следующие сделки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4. Сделки между российскими организациями при условии, что сумма доходов по ним (сумма цен сделок) между указанными лицами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превышает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млрд.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marL="0"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2012 г. – 3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млрд.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руб.;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2013 г. – 2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млрд.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.). </a:t>
            </a:r>
            <a:endParaRPr lang="ru-RU" sz="27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Сумма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доходов определяется путём сложения сумм доходов, полученных по таким сделкам и включённым в налоговую базу по налогу на прибыль организаций за период с 1 января по 31 декабря календарного года. При этом учитываются только рыночные цены и метод учёта доходов, закреплённый в учётной политике организации для целей налога на прибыль организаций</a:t>
            </a:r>
            <a:endParaRPr lang="ru-RU" sz="27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6324600"/>
          </a:xfrm>
        </p:spPr>
        <p:txBody>
          <a:bodyPr>
            <a:normAutofit fontScale="92500" lnSpcReduction="10000"/>
          </a:bodyPr>
          <a:lstStyle/>
          <a:p>
            <a:pPr algn="ctr"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Контролируемыми признаются следующие сделки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5. Сделки между российскими организациями при условии, что: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одна из сторон сделки является плательщиком НДПИ, исчисляемого по налоговой ставке, установленной в процентах;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предметом сделки является добытое полезное ископаемое.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Сумма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доходов по сделкам между указанными лицами за соответствующий календарный год составляет более 60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>
              <a:spcAft>
                <a:spcPts val="1200"/>
              </a:spcAft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334000"/>
          </a:xfrm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Контролируемыми признаются следующие сделки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6. Сделки между российскими лицами при условии, что одна из сторон сделки применяет ЕСХН или ЕНВД, а другая сторона не применяет указанные специальные налоговые режимы (если сумма доходов по сделкам за соответствующий календарный год превышает 100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руб.)</a:t>
            </a:r>
          </a:p>
          <a:p>
            <a:pPr algn="ctr">
              <a:spcAft>
                <a:spcPts val="1200"/>
              </a:spcAft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Контролируемые сделки</a:t>
            </a:r>
            <a:endParaRPr lang="ru-RU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30480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Контролируемые сделки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 fontScale="92500" lnSpcReduction="10000"/>
          </a:bodyPr>
          <a:lstStyle/>
          <a:p>
            <a:pPr algn="ctr"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Контролируемыми признаются следующие сделки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>
              <a:lnSpc>
                <a:spcPct val="110000"/>
              </a:lnSpc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7. Сделки между российскими организациями, одна из которых признаётся плательщиком налога на прибыль организаций, а другая – нет. Например, в связи с применением специального налогового режима, либо при уплате налога на прибыль по ставке 0% в соответствии с п. 5.1 ст. 284 НК РФ. Сумма доходов по сделкам между указанными лицами за соответствующий календарный год должна превышать 60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>
              <a:spcAft>
                <a:spcPts val="1200"/>
              </a:spcAft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rmAutofit fontScale="62500" lnSpcReduction="20000"/>
          </a:bodyPr>
          <a:lstStyle/>
          <a:p>
            <a:pPr algn="ctr">
              <a:spcAft>
                <a:spcPts val="1200"/>
              </a:spcAft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Контролируемыми признаются следующие сделки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8. Сделки между российскими организациями при условии, что одна из сторон является резидентом особой экономической зоны, налоговый режим в которой предусматривает специальные льготы по налогу на прибыль организаций, а другая не является резидентом такой зоны. 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    Сумма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доходов по сделкам между указанными лицами за соответствующий календарный год должна превышать 60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    Согласно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ст. 4 Федерального закона от 22.07.2005 № 116-ФЗ «Об особых экономических зонах в Российской Федерации» особые экономические зоны (ОЭЗ) подразделяются на: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промышленно-производственные;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технико-внедренческие;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туристско-рекреационные;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портовые.</a:t>
            </a:r>
            <a:endParaRPr lang="ru-RU" sz="37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Контролируемые сделки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признаются контролируемыми следующие сделки, даже если они удовлетворяют вышеприведённым условиям: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сделки, сторонами которых являются участники одной и той же консолидированной группы налогоплательщиков, образованной в соответствии с законом (за исключением сделок, предметом которых является добытое полезное ископаемое, признаваемое объектом обложения НДПИ в особых случаях);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04800"/>
            <a:ext cx="8991600" cy="65532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2) сделки, сторонами которых являются лица, удовлетворяющие одновременно следующим требованиям:</a:t>
            </a:r>
          </a:p>
          <a:p>
            <a:pPr marL="0">
              <a:spcBef>
                <a:spcPts val="300"/>
              </a:spcBef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они зарегистрированы в одном субъекте РФ;</a:t>
            </a:r>
          </a:p>
          <a:p>
            <a:pPr marL="0">
              <a:spcBef>
                <a:spcPts val="300"/>
              </a:spcBef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 имеют обособленных подразделений на территориях других субъектов РФ, а также за пределами Российской Федерации;</a:t>
            </a:r>
          </a:p>
          <a:p>
            <a:pPr marL="0">
              <a:spcBef>
                <a:spcPts val="300"/>
              </a:spcBef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 уплачивают налог на прибыль организаций в бюджеты других субъектов РФ;</a:t>
            </a:r>
          </a:p>
          <a:p>
            <a:pPr marL="0">
              <a:spcBef>
                <a:spcPts val="300"/>
              </a:spcBef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 имеют убытков (включая убытки прошлых периодов, переносимые на будущие налоговые периоды), принимаемых при исчислении налога на прибыль организаций;</a:t>
            </a:r>
          </a:p>
          <a:p>
            <a:pPr marL="0">
              <a:spcBef>
                <a:spcPts val="300"/>
              </a:spcBef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ни одна из сторон сделки не является плательщиком налога на добычу полезных ископаемых;</a:t>
            </a:r>
          </a:p>
          <a:p>
            <a:pPr marL="0">
              <a:spcBef>
                <a:spcPts val="300"/>
              </a:spcBef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ни одна из сторон сделки не уплачивает ЕСХН или ЕНВД для отдельных видов деятельности;</a:t>
            </a:r>
          </a:p>
          <a:p>
            <a:pPr marL="0">
              <a:spcBef>
                <a:spcPts val="300"/>
              </a:spcBef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ни одна из сторон сделки не освобождена от обязанностей плательщика налога на прибыль организаций;</a:t>
            </a:r>
          </a:p>
          <a:p>
            <a:pPr marL="0">
              <a:spcBef>
                <a:spcPts val="300"/>
              </a:spcBef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ни одна из сторон сделки не является резидентом особой экономической зоны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соответствии со ст. 105.16 НК РФ организации обязаны уведомлять налоговые органы о совершённых в календарном году контролируемых сделках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60960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Налоговый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 осуществляет контроль в порядке, предусмотренном гл. 14.5 «Налоговый контроль в связи с совершением сделок между взаимозависимыми лицами» НК РФ, в отношении следующих налогов:</a:t>
            </a:r>
          </a:p>
          <a:p>
            <a:pPr marL="0"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налог на прибыль организаций;</a:t>
            </a:r>
          </a:p>
          <a:p>
            <a:pPr marL="0"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НДФЛ, уплачиваемого в соответствии со ст. 227 НК РФ (индивидуальные предприниматели, нотариусы, адвокаты);</a:t>
            </a:r>
          </a:p>
          <a:p>
            <a:pPr marL="0"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НДПИ в особых случаях;</a:t>
            </a:r>
          </a:p>
          <a:p>
            <a:pPr marL="0"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НДС в случае, если одной из сторон сделки является организация (индивидуальный предприниматель), не являющаяся плательщиком НДС или освобожденная от исполнения обязанностей плательщика НДС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228600"/>
            <a:ext cx="81534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3. Контроль налоговых органов в связи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совершением сделок между взаимозависимыми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лицами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8674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600" dirty="0" smtClean="0"/>
              <a:t>     При </a:t>
            </a:r>
            <a:r>
              <a:rPr lang="ru-RU" sz="3600" dirty="0" smtClean="0"/>
              <a:t>выявлении занижения сумм указанных налогов налоговые органы производят корректировки соответствующих налоговых баз. Налоговым законодательством теперь установлены и специальные методы определения для целей налогообложения доходов (прибыли, выручки) в сделках, сторонами которых являются взаимозависимые лица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6172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dirty="0" smtClean="0"/>
              <a:t>     При </a:t>
            </a:r>
            <a:r>
              <a:rPr lang="ru-RU" sz="3000" dirty="0" smtClean="0"/>
              <a:t>проведении налогового контроля в связи с совершением сделок между взаимозависимыми лицами применяются следующие методы: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/>
              <a:t> </a:t>
            </a:r>
            <a:r>
              <a:rPr lang="ru-RU" sz="3000" dirty="0" smtClean="0"/>
              <a:t>метод сопоставимых рыночных цен;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/>
              <a:t> </a:t>
            </a:r>
            <a:r>
              <a:rPr lang="ru-RU" sz="3000" dirty="0" smtClean="0"/>
              <a:t>метод цены последующей реализации;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/>
              <a:t> </a:t>
            </a:r>
            <a:r>
              <a:rPr lang="ru-RU" sz="3000" dirty="0" smtClean="0"/>
              <a:t>затратный метод;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/>
              <a:t> </a:t>
            </a:r>
            <a:r>
              <a:rPr lang="ru-RU" sz="3000" dirty="0" smtClean="0"/>
              <a:t>метод сопоставимой рентабельности;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/>
              <a:t> </a:t>
            </a:r>
            <a:r>
              <a:rPr lang="ru-RU" sz="3000" dirty="0" smtClean="0"/>
              <a:t>метод распределения прибыли.</a:t>
            </a:r>
          </a:p>
          <a:p>
            <a:pPr marL="0">
              <a:spcBef>
                <a:spcPts val="1200"/>
              </a:spcBef>
              <a:buNone/>
            </a:pPr>
            <a:r>
              <a:rPr lang="ru-RU" sz="3000" dirty="0" smtClean="0"/>
              <a:t>     Кроме </a:t>
            </a:r>
            <a:r>
              <a:rPr lang="ru-RU" sz="3000" dirty="0" smtClean="0"/>
              <a:t>того, допускается использование комбинации двух и более методов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600" dirty="0" smtClean="0"/>
              <a:t>     Контроль </a:t>
            </a:r>
            <a:r>
              <a:rPr lang="ru-RU" sz="3600" dirty="0" smtClean="0"/>
              <a:t>за соответствием цен, применяемых в контролируемых сделках, рыночным ценам не может быть предметом выездных и камеральных проверок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19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dirty="0" smtClean="0"/>
              <a:t>Налогоплательщик вправе самостоятельно применить для целей налогообложения цену, отличающуюся от цены, применённой в указанной сделке, в случае если цена, фактически применённая в указанной сделке, не соответствует рыночной цене. Налогоплательщик может самостоятельно скорректировать налоговую базу и пересчитать сумму соответствующих налогов по итогам календарного года, включающего налоговый период по налогам, суммы которых подлежат корректировке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86800" cy="6019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По </a:t>
            </a:r>
            <a:r>
              <a:rPr lang="ru-RU" sz="3200" dirty="0" smtClean="0"/>
              <a:t>истечении календарного года налогоплательщики обязаны сообщать в налоговые органы обо всех контролируемых сделках, совершённых ими в этом году. Информировать налоговые органы необходимо только о сделках, совершённых организацией. Если сделка была заключена, но не исполнена, сообщать о ней не нужно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Контроль налоговых органов в связи с совершением сделок между взаимозависимыми лицами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6477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609600"/>
            <a:ext cx="86106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налоговые органы предоставляется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уведомление о контролируемых сделках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предусмотренное ст. 105.16 НК РФ.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Налогоплательщики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должны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подать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уведомление в налоговый орган по месту своего нахождения (для организаций) и месту жительства (для индивидуальных предпринимателей). Крупнейшие налогоплательщики представляют уведомление в налоговый орган по месту учёта в таком качестве.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Срок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представления уведомления – не позднее 20 мая года, следующего за календарным годом, в котором совершены контролируемые сделки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6019800"/>
          </a:xfrm>
        </p:spPr>
        <p:txBody>
          <a:bodyPr>
            <a:normAutofit fontScale="92500" lnSpcReduction="20000"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П</a:t>
            </a:r>
            <a:r>
              <a:rPr lang="ru-RU" sz="3200" b="1" dirty="0" smtClean="0"/>
              <a:t>еречень </a:t>
            </a:r>
            <a:r>
              <a:rPr lang="ru-RU" sz="3200" b="1" dirty="0" smtClean="0"/>
              <a:t>обязательной информации, которая должная быть представлена: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3200" dirty="0" smtClean="0"/>
              <a:t> </a:t>
            </a:r>
            <a:r>
              <a:rPr lang="ru-RU" sz="3200" dirty="0" smtClean="0"/>
              <a:t>календарный год, за который представляются сведения о совершённых налогоплательщиком контролируемых сделках;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3200" dirty="0" smtClean="0"/>
              <a:t> </a:t>
            </a:r>
            <a:r>
              <a:rPr lang="ru-RU" sz="3200" dirty="0" smtClean="0"/>
              <a:t>предметы сделок;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3200" dirty="0" smtClean="0"/>
              <a:t> </a:t>
            </a:r>
            <a:r>
              <a:rPr lang="ru-RU" sz="3200" dirty="0" smtClean="0"/>
              <a:t>сведения об участниках сделок;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3200" dirty="0" smtClean="0"/>
              <a:t> </a:t>
            </a:r>
            <a:r>
              <a:rPr lang="ru-RU" sz="3200" dirty="0" smtClean="0"/>
              <a:t>сумма полученных доходов и (или) произведённых расходов (понесённых убытков) по контролируемым сделкам с выделением сумм доходов (расходов) по сделкам, цены которых подлежат регулированию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/>
              <a:t>     Налоговый </a:t>
            </a:r>
            <a:r>
              <a:rPr lang="ru-RU" sz="3200" dirty="0" smtClean="0"/>
              <a:t>орган имеет право запросить сведения о налогоплательщике у его контрагента и других лиц в рамках выездной проверки и таким образом выявить контролируемую сделку. После направления извещения в ФНС России в течение 10 дней налоговый орган обязан уведомить об этом налогоплательщика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Если </a:t>
            </a:r>
            <a:r>
              <a:rPr lang="ru-RU" sz="3200" dirty="0" smtClean="0"/>
              <a:t>цена сделки, заключённой между взаимозависимыми лицами, отличается от рыночной, налоговые органы вправе самостоятельно определить доход по такой сделке и </a:t>
            </a:r>
            <a:r>
              <a:rPr lang="ru-RU" sz="3200" dirty="0" err="1" smtClean="0"/>
              <a:t>доначислить</a:t>
            </a:r>
            <a:r>
              <a:rPr lang="ru-RU" sz="3200" dirty="0" smtClean="0"/>
              <a:t> налоги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Проверка </a:t>
            </a:r>
            <a:r>
              <a:rPr lang="ru-RU" sz="3200" dirty="0" smtClean="0"/>
              <a:t>полноты исчисления и уплаты налогов в связи с осуществляем сделок между взаимозависимыми лицами </a:t>
            </a:r>
            <a:r>
              <a:rPr lang="ru-RU" sz="3200" dirty="0" smtClean="0"/>
              <a:t>проводится по </a:t>
            </a:r>
            <a:r>
              <a:rPr lang="ru-RU" sz="3200" dirty="0" smtClean="0"/>
              <a:t>месту нахождения налогового органа с запросом необходимых документов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2400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Контроль налоговых органов в связи с совершением сделок между взаимозависимыми лицами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60960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b="1" dirty="0" smtClean="0"/>
              <a:t>Основания </a:t>
            </a:r>
            <a:r>
              <a:rPr lang="ru-RU" b="1" dirty="0" smtClean="0"/>
              <a:t>для проверки взаимозависимых </a:t>
            </a:r>
            <a:r>
              <a:rPr lang="ru-RU" b="1" dirty="0" smtClean="0"/>
              <a:t>лиц:</a:t>
            </a:r>
            <a:endParaRPr lang="ru-RU" b="1" dirty="0" smtClean="0"/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уведомление налогоплательщика о контролируемых сделках;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извещение налогового органа, проводящего выездную или камеральную проверку налогоплательщика;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выявление налоговыми органами контролируемой сделки при проведении повторной выездной проверки.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Решение о проверке выносится руководителем ФНС России или его заместителем в течение двух лет со дня получения сведений о контролируемых сделках. О принятом решении ФНС России в течение трёх рабочих дней сообщает налогоплательщику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04800"/>
            <a:ext cx="81534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3. Контроль налоговых органов в связи с совершением сделок между взаимозависимыми лицами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5943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отношении проверок полноты исчисления и уплаты налогов в связи с совершением сделок между взаимозависимыми лицами ст. 105.17 НК РФ предусмотрены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следующие ограничения: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налоговый орган не вправе проводить две и более проверки в отношении одной сделки (группы однородных сделок) за один и тот же календарный год;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налоговый орган вправе проверить период не более трёх календарных лет, предшествующих году, когда было вынесено решение о проведении проверки;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случае применения налогоплательщиком одного из методов определения рыночной цены или комбинации методов налоговый орган обязан использовать тот же метод или комбинацию методов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Контроль налоговых органов в связи с совершением сделок между взаимозависимыми лицами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Требования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 представляемым документам предусмотрены ст. 105.15 НК РФ. Документы должны касаться конкретной сделки (группы однородных сделок), указанной в требовании. Налогоплательщик вправе представить как единый документ, так и их совокупность, составленные в произвольной форме.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Указанная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документация должна содержать следующие сведения: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 о деятельности налогоплательщика, совершившего контролируемую сделку (группу однородных сделок), связанной с этой сделкой;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сведения об использованных методах определения рыночных цен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2400"/>
            <a:ext cx="80772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3. Контроль налоговых органов в связи с совершением сделок между взаимозависимыми лицами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28600" y="457200"/>
            <a:ext cx="89154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Срок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проверки считается с момента вынесения решения о её проведении, оканчивается составлением справки и по общему правилу не может превышать шести месяцев. 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исключительных случаях он может быть продлён до 12 месяцев по решению руководителя ФНС России или его заместителя. 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Согласно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п. 2 ст. 6.1 НК РФ течение срока начинается на следующий день после календарной даты или наступления события (совершения действия), которым определено его начало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30480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Контроль налоговых органов в связи с совершением сделок между взаимозависимыми лицами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rmAutofit/>
          </a:bodyPr>
          <a:lstStyle/>
          <a:p>
            <a:pPr marL="0" lv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заявлению налогового органа суд может признать сделку контролируемой при наличии достаточных оснований полагать, что указанная сделка является частью группы однородных сделок, совершённых в целях создания условий, при которых такая сделка не отвечала бы признакам контролируемой сделки, установленным ст. 105.14 НК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638800"/>
          </a:xfrm>
        </p:spPr>
        <p:txBody>
          <a:bodyPr>
            <a:normAutofit/>
          </a:bodyPr>
          <a:lstStyle/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smtClean="0"/>
              <a:t>Перечислите порядок проведения выемки документов и предметов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dirty="0" smtClean="0"/>
              <a:t>Назовите порядок проведения инвентаризации</a:t>
            </a:r>
            <a:r>
              <a:rPr lang="ru-RU" sz="3200" dirty="0" smtClean="0"/>
              <a:t>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200" dirty="0" smtClean="0"/>
              <a:t>Дайте определение понятия «взаимозависимые лица</a:t>
            </a:r>
            <a:r>
              <a:rPr lang="ru-RU" sz="3200" dirty="0" smtClean="0"/>
              <a:t>».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3200" dirty="0" smtClean="0"/>
              <a:t>Какие лица не признаются взаимозависимыми?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2804</TotalTime>
  <Words>2007</Words>
  <PresentationFormat>Экран (4:3)</PresentationFormat>
  <Paragraphs>141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Поток</vt:lpstr>
      <vt:lpstr>Организация налоговых проверок</vt:lpstr>
      <vt:lpstr>Тема: ПРОВЕРКА ПОЛНОТЫ ИСЧИСЛЕНИЯ  И УПЛАТЫ НАЛОГОВ В СВЯЗИ С СОВЕРШЕНИЕМ СДЕЛОК МЕЖДУ ВЗАИМОЗАВИСИМЫМИ ЛИЦАМИ</vt:lpstr>
      <vt:lpstr>ВОПРОСЫ:</vt:lpstr>
      <vt:lpstr>1. Понятие взаимозависимых лиц</vt:lpstr>
      <vt:lpstr>1. Понятие взаимозависимых лиц</vt:lpstr>
      <vt:lpstr>1. Понятие взаимозависимых лиц</vt:lpstr>
      <vt:lpstr>1. Понятие взаимозависимых лиц</vt:lpstr>
      <vt:lpstr>Слайд 8</vt:lpstr>
      <vt:lpstr>2. Контролируемые сделки</vt:lpstr>
      <vt:lpstr>Слайд 10</vt:lpstr>
      <vt:lpstr>Слайд 11</vt:lpstr>
      <vt:lpstr>2. Контролируемые сделки</vt:lpstr>
      <vt:lpstr>Слайд 13</vt:lpstr>
      <vt:lpstr>Слайд 14</vt:lpstr>
      <vt:lpstr>2. Контролируемые сделки</vt:lpstr>
      <vt:lpstr>2. Контролируемые сделки</vt:lpstr>
      <vt:lpstr>Слайд 17</vt:lpstr>
      <vt:lpstr>2. Контролируемые сделки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3. Контроль налоговых органов в связи с совершением сделок между взаимозависимыми лицами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3. Контроль налоговых органов в связи с совершением сделок между взаимозависимыми лицами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201</cp:revision>
  <dcterms:created xsi:type="dcterms:W3CDTF">2014-09-02T04:46:32Z</dcterms:created>
  <dcterms:modified xsi:type="dcterms:W3CDTF">2016-02-23T13:30:27Z</dcterms:modified>
</cp:coreProperties>
</file>