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6" r:id="rId2"/>
    <p:sldId id="373" r:id="rId3"/>
    <p:sldId id="376" r:id="rId4"/>
    <p:sldId id="386" r:id="rId5"/>
    <p:sldId id="374" r:id="rId6"/>
    <p:sldId id="394" r:id="rId7"/>
    <p:sldId id="375" r:id="rId8"/>
    <p:sldId id="388" r:id="rId9"/>
    <p:sldId id="387" r:id="rId10"/>
    <p:sldId id="395" r:id="rId11"/>
    <p:sldId id="396" r:id="rId12"/>
    <p:sldId id="397" r:id="rId13"/>
    <p:sldId id="398" r:id="rId14"/>
    <p:sldId id="400" r:id="rId15"/>
    <p:sldId id="399" r:id="rId16"/>
    <p:sldId id="401" r:id="rId17"/>
    <p:sldId id="404" r:id="rId18"/>
    <p:sldId id="402" r:id="rId19"/>
    <p:sldId id="403" r:id="rId20"/>
    <p:sldId id="405" r:id="rId21"/>
    <p:sldId id="406" r:id="rId22"/>
    <p:sldId id="407" r:id="rId23"/>
    <p:sldId id="408" r:id="rId24"/>
    <p:sldId id="410" r:id="rId25"/>
    <p:sldId id="411" r:id="rId26"/>
    <p:sldId id="409" r:id="rId27"/>
    <p:sldId id="360" r:id="rId28"/>
  </p:sldIdLst>
  <p:sldSz cx="9144000" cy="6858000" type="screen4x3"/>
  <p:notesSz cx="9947275" cy="6858000"/>
  <p:custDataLst>
    <p:tags r:id="rId3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33" autoAdjust="0"/>
    <p:restoredTop sz="94660"/>
  </p:normalViewPr>
  <p:slideViewPr>
    <p:cSldViewPr>
      <p:cViewPr varScale="1">
        <p:scale>
          <a:sx n="120" d="100"/>
          <a:sy n="120" d="100"/>
        </p:scale>
        <p:origin x="97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A4384-09B3-40DB-B035-21BC4E079CFE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E46A5-5A99-411A-903F-06BFDF30C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93867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5063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F8EF6-B0F9-49CC-A347-B763C3F82B25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59138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728" y="3257550"/>
            <a:ext cx="795782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5063" y="6513513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923EF-7D8C-4D32-BA05-A66C90FCB5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79941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548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DCA-1467-4960-B2E7-8CEC81B30F88}" type="datetime1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293C3-9207-4784-951B-FF435383CA7D}" type="datetime1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8723B-9353-441C-803A-377846A9E6E8}" type="datetime1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4EBF-F25E-4C82-A619-4CB07621C100}" type="datetime1">
              <a:rPr lang="ru-RU" smtClean="0"/>
              <a:t>12.10.2023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F4BD-EE78-4CA2-97EB-43BD22489900}" type="datetime1">
              <a:rPr lang="ru-RU" smtClean="0"/>
              <a:t>12.10.2023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192F5-D697-4DDF-97A1-3E463E01B9EF}" type="datetime1">
              <a:rPr lang="ru-RU" smtClean="0"/>
              <a:t>12.10.2023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B0C7-F06A-4295-9568-542E9C0647C5}" type="datetime1">
              <a:rPr lang="ru-RU" smtClean="0"/>
              <a:t>12.10.2023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3132-3171-4A08-B5D9-5E0BF9EB62D4}" type="datetime1">
              <a:rPr lang="ru-RU" smtClean="0"/>
              <a:t>12.10.2023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DEAE6-86EA-4157-B4BA-362D219454E9}" type="datetime1">
              <a:rPr lang="ru-RU" smtClean="0"/>
              <a:t>12.10.2023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0CDC-65AB-433E-A4C9-9BDD4167795B}" type="datetime1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C80E5-BA1C-4A8C-9AFB-3B62FF9CCA03}" type="datetime1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C3444F-8779-4E71-B15D-A0BE9DBD9799}" type="datetime1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3140968"/>
            <a:ext cx="6336704" cy="3240360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Разумова Юлия Викторовна, д.э.н., профессор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Целевая аудитория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аспиранты и магистранты всех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курсов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обучения, научные руководители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533614"/>
            <a:ext cx="8528769" cy="2772308"/>
          </a:xfrm>
        </p:spPr>
        <p:txBody>
          <a:bodyPr/>
          <a:lstStyle/>
          <a:p>
            <a:pPr marL="182880" indent="0">
              <a:buNone/>
            </a:pPr>
            <a:r>
              <a:rPr lang="ru-RU" sz="3600" dirty="0" smtClean="0"/>
              <a:t>Часть </a:t>
            </a:r>
            <a:r>
              <a:rPr lang="en-US" sz="3600" dirty="0" smtClean="0"/>
              <a:t>3</a:t>
            </a:r>
            <a:r>
              <a:rPr lang="ru-RU" sz="3600" dirty="0" smtClean="0"/>
              <a:t>. Методология научных исследований</a:t>
            </a:r>
            <a:r>
              <a:rPr lang="en-US" sz="3600" dirty="0" smtClean="0"/>
              <a:t> </a:t>
            </a:r>
            <a:r>
              <a:rPr lang="ru-RU" sz="3600" dirty="0" smtClean="0"/>
              <a:t>и академическое письмо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94865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56592" y="1"/>
            <a:ext cx="10049385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199" y="332656"/>
            <a:ext cx="4258817" cy="1200329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7200" dirty="0">
                <a:solidFill>
                  <a:srgbClr val="002060"/>
                </a:solidFill>
              </a:rPr>
              <a:t>Р</a:t>
            </a:r>
            <a:r>
              <a:rPr lang="ru-RU" sz="7200" dirty="0" smtClean="0">
                <a:solidFill>
                  <a:srgbClr val="002060"/>
                </a:solidFill>
              </a:rPr>
              <a:t>азминка</a:t>
            </a:r>
            <a:endParaRPr lang="ru-RU" sz="7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19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62623" y="-35702"/>
            <a:ext cx="10406623" cy="70651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5949" y="3149580"/>
            <a:ext cx="8054280" cy="369332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r>
              <a:rPr lang="ru-RU" dirty="0" smtClean="0"/>
              <a:t>Вспоминайте структуру диссертации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1458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4" y="5772090"/>
            <a:ext cx="8078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Рис.1 –Элементы методологического аппарата диссертации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294820"/>
              </p:ext>
            </p:extLst>
          </p:nvPr>
        </p:nvGraphicFramePr>
        <p:xfrm>
          <a:off x="467544" y="453100"/>
          <a:ext cx="7273810" cy="527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73810"/>
              </a:tblGrid>
              <a:tr h="35052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Направление научного исследования</a:t>
                      </a:r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05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Тема исследования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Проблема исследования (Актуальный исследовательский вопрос)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Объект исследования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Предмет исследования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Цель исследования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Задачи исследования и выдвинутая ГИПОТЕЗА  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ряд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гипотез/</a:t>
                      </a:r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решения задач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Научно-практической  информацией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Экономический анализ, как метод исследования  и другие методы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812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Принимаемые решения по выдвинутой гипотезе 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812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Результаты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исследования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56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62623" y="-35702"/>
            <a:ext cx="10406623" cy="706510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25949" y="3964821"/>
            <a:ext cx="8054280" cy="646331"/>
          </a:xfrm>
          <a:prstGeom prst="rect">
            <a:avLst/>
          </a:prstGeom>
          <a:solidFill>
            <a:schemeClr val="bg1">
              <a:alpha val="84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2. Изобразите соподчинённость разделов диссертации, и основных элементов методологического аппарата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25949" y="5710535"/>
            <a:ext cx="2965409" cy="646331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2 мин. На подготовку</a:t>
            </a:r>
          </a:p>
          <a:p>
            <a:r>
              <a:rPr lang="ru-RU" dirty="0" smtClean="0"/>
              <a:t>5 мин. На ответы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6246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4" y="5772090"/>
            <a:ext cx="8078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Рис.1 –Элементы методологического аппарата диссертации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334440"/>
              </p:ext>
            </p:extLst>
          </p:nvPr>
        </p:nvGraphicFramePr>
        <p:xfrm>
          <a:off x="467544" y="251604"/>
          <a:ext cx="7273810" cy="621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684577"/>
                <a:gridCol w="3636905"/>
              </a:tblGrid>
              <a:tr h="35052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Тема исследования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0520"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Объект исследования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Предмет исследования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Цель исследования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ГЛАВА</a:t>
                      </a:r>
                    </a:p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  параграф 1.1</a:t>
                      </a:r>
                    </a:p>
                    <a:p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параграф 1.2</a:t>
                      </a:r>
                    </a:p>
                    <a:p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параграф 1.3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Понятийный аппарат</a:t>
                      </a:r>
                    </a:p>
                    <a:p>
                      <a:r>
                        <a:rPr lang="ru-RU" sz="2000" dirty="0" err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Наукометрия</a:t>
                      </a:r>
                      <a:endParaRPr lang="ru-RU" sz="200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20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Научно-практический</a:t>
                      </a:r>
                      <a:r>
                        <a:rPr lang="ru-RU" sz="2000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опыт (существующие методики)</a:t>
                      </a:r>
                      <a:endParaRPr lang="ru-RU" sz="20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Эмпирические данные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Анализ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Принципы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Закономерности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ГЛАВА</a:t>
                      </a:r>
                    </a:p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  параграф 2.1</a:t>
                      </a:r>
                    </a:p>
                    <a:p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параграф 2.2</a:t>
                      </a:r>
                    </a:p>
                    <a:p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параграф 2.3</a:t>
                      </a:r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Задачи исследования и выдвинутая ГИПОТЕЗА  </a:t>
                      </a:r>
                    </a:p>
                    <a:p>
                      <a:pPr algn="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решения задач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8120">
                <a:tc gridSpan="2"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ГЛАВА</a:t>
                      </a:r>
                    </a:p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  параграф 3.1</a:t>
                      </a:r>
                    </a:p>
                    <a:p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параграф 3.2</a:t>
                      </a:r>
                    </a:p>
                    <a:p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параграф 3.3</a:t>
                      </a:r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Интерпретация результатов анализа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Методика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Апробация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827584" y="692696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683568" y="2204864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611560" y="2204864"/>
            <a:ext cx="0" cy="720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829668" y="2114854"/>
            <a:ext cx="0" cy="180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1115616" y="692696"/>
            <a:ext cx="0" cy="1224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3707904" y="1124744"/>
            <a:ext cx="0" cy="2088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1403648" y="1124744"/>
            <a:ext cx="2304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1403648" y="692696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3810000" y="3429000"/>
            <a:ext cx="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3923928" y="3501008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4104449" y="3501008"/>
            <a:ext cx="0" cy="720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V="1">
            <a:off x="1259632" y="692698"/>
            <a:ext cx="1" cy="4536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V="1">
            <a:off x="827584" y="5445224"/>
            <a:ext cx="0" cy="14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V="1">
            <a:off x="971600" y="5517232"/>
            <a:ext cx="0" cy="4549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V="1">
            <a:off x="1115616" y="5517232"/>
            <a:ext cx="0" cy="654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Стрелка влево 46"/>
          <p:cNvSpPr/>
          <p:nvPr/>
        </p:nvSpPr>
        <p:spPr>
          <a:xfrm>
            <a:off x="3059832" y="2135543"/>
            <a:ext cx="1042526" cy="74833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право 47"/>
          <p:cNvSpPr/>
          <p:nvPr/>
        </p:nvSpPr>
        <p:spPr>
          <a:xfrm>
            <a:off x="2496105" y="3501380"/>
            <a:ext cx="93610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562" y="5363967"/>
            <a:ext cx="1060796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50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62623" y="-35702"/>
            <a:ext cx="10406623" cy="70651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5949" y="4833371"/>
            <a:ext cx="8054280" cy="369332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3. Нарисуйте схему соподчинённости. Прокомментируйте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25949" y="5710535"/>
            <a:ext cx="2965409" cy="646331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2 мин. На подготовку</a:t>
            </a:r>
          </a:p>
          <a:p>
            <a:r>
              <a:rPr lang="ru-RU" dirty="0" smtClean="0"/>
              <a:t>5 мин. На ответы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436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188640"/>
            <a:ext cx="7127635" cy="6858000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57199" y="631604"/>
            <a:ext cx="4474841" cy="4237556"/>
          </a:xfrm>
          <a:solidFill>
            <a:schemeClr val="bg1">
              <a:lumMod val="95000"/>
              <a:alpha val="66000"/>
            </a:schemeClr>
          </a:solidFill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Концептуали­зация = описание 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кейса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Это схема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5720" indent="0">
              <a:buNone/>
            </a:pPr>
            <a:endParaRPr lang="ru-RU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Если 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ещё проще, то концептуализация описывает, ЧТО 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происходит, 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КОГДА, ПОЧЕМУ и ЧТО происходит потом.</a:t>
            </a:r>
          </a:p>
          <a:p>
            <a:pPr marL="45720" indent="0">
              <a:buNone/>
            </a:pPr>
            <a:endParaRPr lang="ru-RU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Ослик </a:t>
            </a:r>
            <a:r>
              <a:rPr lang="ru-RU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Иа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?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</a:t>
            </a:r>
            <a:endParaRPr lang="ru-RU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5720" indent="0">
              <a:buNone/>
            </a:pPr>
            <a:r>
              <a:rPr lang="ru-RU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«</a:t>
            </a:r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А всё почему? И по какой причине? И какой из этого следует вывод?»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9587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4572000" cy="1754326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Концептуализация 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– это процесс изучения фактов на теоретическом уровне с помощью соответствующих теоретических методов. Это создание концептуальной схемы или концепции исследования.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2516256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4572000" cy="1200329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Концепция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– это ведущий замысел, определенный способ понимания, трактовки какого-либо явления, вокруг которого организуется 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исследование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799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4572000" cy="923330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>
            <a:spAutoFit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Концепт – это часть концепции, одно понятие, а концепция – это связь понятий.</a:t>
            </a:r>
          </a:p>
        </p:txBody>
      </p:sp>
    </p:spTree>
    <p:extLst>
      <p:ext uri="{BB962C8B-B14F-4D97-AF65-F5344CB8AC3E}">
        <p14:creationId xmlns:p14="http://schemas.microsoft.com/office/powerpoint/2010/main" val="2676617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4572000" cy="1200329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Концептуальная схема 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– это логическая связь в 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исследовании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которая объединяет цели, задачи, объект и предмет исследования.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1014841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416824" cy="2585323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Логика создания концепции-</a:t>
            </a: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Идея_</a:t>
            </a: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_Направление исследования_</a:t>
            </a: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_Проблема_</a:t>
            </a: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_Система концептов_(набор определений, понятий)_</a:t>
            </a: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_Интерпретация концептов_</a:t>
            </a: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_Построение конструктов_(взаимосвязанной системы понятий)</a:t>
            </a: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_Концептуальная схема (модель)_</a:t>
            </a: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_КОНЦЕПЦИЯ_</a:t>
            </a:r>
          </a:p>
        </p:txBody>
      </p:sp>
    </p:spTree>
    <p:extLst>
      <p:ext uri="{BB962C8B-B14F-4D97-AF65-F5344CB8AC3E}">
        <p14:creationId xmlns:p14="http://schemas.microsoft.com/office/powerpoint/2010/main" val="3249840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416824" cy="1754326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Задачи концептуализации: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Ограничить содержание и определить объем понятий</a:t>
            </a: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Выявить границы предметной области.</a:t>
            </a: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Выделить основные категории исследования.</a:t>
            </a: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Сформировать и интерпретировать производные понятия.</a:t>
            </a: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Уточнить однозначность смысла определяемых понятий</a:t>
            </a:r>
          </a:p>
        </p:txBody>
      </p:sp>
    </p:spTree>
    <p:extLst>
      <p:ext uri="{BB962C8B-B14F-4D97-AF65-F5344CB8AC3E}">
        <p14:creationId xmlns:p14="http://schemas.microsoft.com/office/powerpoint/2010/main" val="3634729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416824" cy="147732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Результат концептуализации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– это построение концептуальной схемы, которая схватывает в общих чертах тенденции, зависимости, возможные закономерности между конструктами и является основой для выхода на эмпирический уровень исследования.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1194569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416824" cy="2308324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Концепция - поиск </a:t>
            </a:r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теоретического «жилища», откуда родом данное понятие или термин, от конкретного мы движемся к абстрактному, от части к целому, снизу вверх, восстанавливая по деталям общую картину, то есть если у заказчика, например есть какая-то идея, то </a:t>
            </a:r>
            <a:r>
              <a:rPr lang="ru-RU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исследователь </a:t>
            </a:r>
            <a:r>
              <a:rPr lang="ru-RU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концептуализируя</a:t>
            </a:r>
            <a:r>
              <a:rPr lang="ru-RU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конкретизирует ее —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</a:t>
            </a:r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переводит ее во взаимосвязанную систему понятий, которые применяются в </a:t>
            </a:r>
            <a:r>
              <a:rPr lang="ru-RU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науке и </a:t>
            </a:r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используются в аналогичных </a:t>
            </a:r>
            <a:r>
              <a:rPr lang="ru-RU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ситуациях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945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416824" cy="147732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Концептуализация – это подведение частного понятия под общее, но в рамках и средствами конкретной науки. Так «автомобиль» можно теоретически обобщить в «транспортное средство». Экономист превратит его в «потребительский товар», психолог – в «фигуру отца», социолог – в «статусный символ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».</a:t>
            </a:r>
            <a:endParaRPr lang="ru-RU" i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671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3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9144000" cy="685038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416824" cy="1754326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Основные приемы концептуализации: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Анализ</a:t>
            </a: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Синтез</a:t>
            </a: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Абстрагирование</a:t>
            </a: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Аналогии</a:t>
            </a: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Приёмы 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формальной логики и т.д.</a:t>
            </a:r>
          </a:p>
        </p:txBody>
      </p:sp>
    </p:spTree>
    <p:extLst>
      <p:ext uri="{BB962C8B-B14F-4D97-AF65-F5344CB8AC3E}">
        <p14:creationId xmlns:p14="http://schemas.microsoft.com/office/powerpoint/2010/main" val="7046836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548680"/>
            <a:ext cx="3096344" cy="4524315"/>
          </a:xfrm>
          <a:prstGeom prst="rect">
            <a:avLst/>
          </a:prstGeom>
          <a:solidFill>
            <a:schemeClr val="bg1">
              <a:alpha val="54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Логика создания концепции: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_Идея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_Направление исследования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_Проблема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_Система концептов_(набор определений, понятий)_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_Интерпретация концептов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_Построение конструктов_(взаимосвязанной системы понятий)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_Концептуальная схема (модель)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_КОНЦЕПЦИЯ_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71229" y="197346"/>
            <a:ext cx="3384376" cy="6186309"/>
          </a:xfrm>
          <a:prstGeom prst="rect">
            <a:avLst/>
          </a:prstGeom>
          <a:solidFill>
            <a:schemeClr val="bg1">
              <a:alpha val="62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Не было моста. Построить концепцию.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Идея: построить мост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Направление исследования: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мостостроение инженерия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Проблема: отсутствует инфраструктура для передвижения наземного транспорта через пролив (бухту)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Система концептов: навесной мост, вантовый мост, ветровая нагрузка, грузоподъемность эксплуатируемых мостовых сооружений, инженерный проект, тип опорных сооружений, вантовые конструкции, опытные образцы, особенности ландшафта, транспортная доступность для судов…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67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0"/>
            <a:ext cx="9144000" cy="6858000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323528" y="172394"/>
            <a:ext cx="7341728" cy="6364931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994392" y="684181"/>
            <a:ext cx="3384376" cy="2585323"/>
          </a:xfrm>
          <a:prstGeom prst="rect">
            <a:avLst/>
          </a:prstGeom>
          <a:solidFill>
            <a:schemeClr val="bg1">
              <a:alpha val="62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Идея: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Построить мост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Направление исследования: мостостроение, инженерия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Проблема: отсутствует инфраструктура для передвижения наземного транспорта через пролив (бухту)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3280" y="411432"/>
            <a:ext cx="1738537" cy="646331"/>
          </a:xfrm>
          <a:prstGeom prst="rect">
            <a:avLst/>
          </a:prstGeom>
          <a:solidFill>
            <a:schemeClr val="bg1">
              <a:alpha val="57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Проходимость для судов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16522" y="1118747"/>
            <a:ext cx="1708292" cy="646331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Особенности ландшафта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45121" y="1812462"/>
            <a:ext cx="1692187" cy="923330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Ширина мостового проёма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71062" y="623152"/>
            <a:ext cx="461665" cy="1677703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vert="vert270" wrap="non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Вантовый мост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53829" y="2866019"/>
            <a:ext cx="1692187" cy="1200329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Отсутствие возможности наземных опор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71060" y="2986976"/>
            <a:ext cx="461665" cy="911468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vert="vert270" wrap="non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Пилоны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3548" y="4241480"/>
            <a:ext cx="3132348" cy="646331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Выход на эмпирический уровень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10707" y="5062943"/>
            <a:ext cx="1396997" cy="646331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Подготовка проекта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33410" y="5062943"/>
            <a:ext cx="3329391" cy="923330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Инженерные испытания: ветровая нагрузка, грузоподъёмность…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029781" y="5062943"/>
            <a:ext cx="1692187" cy="646331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Изготовление модели моста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2723529" y="836712"/>
            <a:ext cx="326118" cy="1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2731817" y="1392228"/>
            <a:ext cx="32094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748937" y="1976842"/>
            <a:ext cx="3221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2746016" y="3466183"/>
            <a:ext cx="320947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endCxn id="10" idx="2"/>
          </p:cNvCxnSpPr>
          <p:nvPr/>
        </p:nvCxnSpPr>
        <p:spPr>
          <a:xfrm flipV="1">
            <a:off x="3301893" y="2300855"/>
            <a:ext cx="2" cy="6974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349641" y="4066348"/>
            <a:ext cx="0" cy="175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1326467" y="4941168"/>
            <a:ext cx="0" cy="121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1326467" y="4941168"/>
            <a:ext cx="41716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2875874" y="4797152"/>
            <a:ext cx="0" cy="2657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5498105" y="4941168"/>
            <a:ext cx="0" cy="121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468039" y="678068"/>
            <a:ext cx="461665" cy="2894948"/>
          </a:xfrm>
          <a:prstGeom prst="rect">
            <a:avLst/>
          </a:prstGeom>
          <a:solidFill>
            <a:schemeClr val="bg1">
              <a:alpha val="58000"/>
            </a:schemeClr>
          </a:solidFill>
          <a:ln w="0">
            <a:solidFill>
              <a:schemeClr val="accent1"/>
            </a:solidFill>
          </a:ln>
        </p:spPr>
        <p:txBody>
          <a:bodyPr vert="vert270"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Исходные условия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28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2762935"/>
            <a:ext cx="3096344" cy="2308324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Задание!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Проходим на паспорт специальности.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Сверяем направление исследования, исходя из формулировки соответствующего пункта Паспорта.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5082" y="629326"/>
            <a:ext cx="3082822" cy="369332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ВАЖНО!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1222188"/>
            <a:ext cx="3096344" cy="1200329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Направление исследования скоординировать с Паспортом специальности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64725" y="1244800"/>
            <a:ext cx="2603598" cy="369332"/>
          </a:xfrm>
          <a:prstGeom prst="rect">
            <a:avLst/>
          </a:prstGeom>
          <a:solidFill>
            <a:schemeClr val="bg1">
              <a:alpha val="68000"/>
            </a:schemeClr>
          </a:solidFill>
        </p:spPr>
        <p:txBody>
          <a:bodyPr wrap="none">
            <a:spAutoFit/>
          </a:bodyPr>
          <a:lstStyle/>
          <a:p>
            <a:r>
              <a:rPr lang="en-US" dirty="0"/>
              <a:t>https://clck.ru/32EsZC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4725" y="1822352"/>
            <a:ext cx="11906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93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9144000" cy="68503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857194"/>
            <a:ext cx="5760640" cy="4660038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52844" y="1373929"/>
            <a:ext cx="4635355" cy="2862322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6. </a:t>
            </a:r>
            <a:r>
              <a:rPr lang="ru-RU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Концептуализируйте</a:t>
            </a:r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кейсы. Определите понятийный аппарат исследования. Обозначьте методы исследования. (См. схему «Дизайн исследования, сл.23)</a:t>
            </a:r>
          </a:p>
          <a:p>
            <a:pPr marL="45720" indent="0">
              <a:buNone/>
            </a:pPr>
            <a:endParaRPr lang="ru-RU" b="1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Выполненное задание разместить в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Google Forms:</a:t>
            </a:r>
          </a:p>
          <a:p>
            <a:pPr marL="45720" indent="0">
              <a:buNone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https://clck.ru/35kvY5</a:t>
            </a:r>
          </a:p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844" y="4236893"/>
            <a:ext cx="2030144" cy="203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7283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173"/>
            <a:ext cx="9144000" cy="68503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98612" y="4833617"/>
            <a:ext cx="4248472" cy="162595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Что это </a:t>
            </a:r>
          </a:p>
          <a:p>
            <a:r>
              <a:rPr lang="ru-RU" sz="1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за блок?</a:t>
            </a:r>
            <a:endParaRPr lang="ru-RU" sz="12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416824" cy="369332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Дизайн исследования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89974" y="1063010"/>
            <a:ext cx="2635561" cy="92333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Программа исследования по кейсу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2082521"/>
            <a:ext cx="2635561" cy="646331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Методологическая часть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2903339"/>
            <a:ext cx="2635561" cy="307777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Формулировка проблемы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15818" y="3273332"/>
            <a:ext cx="2635561" cy="307777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Цель и задачи исследования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43608" y="3643325"/>
            <a:ext cx="2635561" cy="52322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Объект и предмет исследования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31640" y="4238471"/>
            <a:ext cx="2635561" cy="52322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Основные понятия исследования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47664" y="4829950"/>
            <a:ext cx="2635561" cy="954107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Предварительный системный анализ (моделирование исследовательской проблемы)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835696" y="5826126"/>
            <a:ext cx="2635561" cy="52322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Разработанная система гипотез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228184" y="3254177"/>
            <a:ext cx="2635561" cy="523220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Обоснование методов сбора информации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016054" y="3891990"/>
            <a:ext cx="2635561" cy="523220"/>
          </a:xfrm>
          <a:prstGeom prst="rect">
            <a:avLst/>
          </a:prstGeom>
          <a:solidFill>
            <a:schemeClr val="bg1">
              <a:alpha val="8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Проект выборки и её обоснование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792363" y="4529803"/>
            <a:ext cx="2635561" cy="523220"/>
          </a:xfrm>
          <a:prstGeom prst="rect">
            <a:avLst/>
          </a:prstGeom>
          <a:solidFill>
            <a:schemeClr val="bg1">
              <a:alpha val="81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Выбор методов анализа информации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076056" y="2385167"/>
            <a:ext cx="2635561" cy="646331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Процедурная часть программы 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45696" y="5128330"/>
            <a:ext cx="2635561" cy="523220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Инструментарий, план, бюджет проекта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781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004" y="0"/>
            <a:ext cx="7455996" cy="68579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99592" y="889844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620688"/>
            <a:ext cx="6912768" cy="1754326"/>
          </a:xfrm>
          <a:prstGeom prst="rect">
            <a:avLst/>
          </a:prstGeom>
          <a:solidFill>
            <a:schemeClr val="accent1">
              <a:lumMod val="20000"/>
              <a:lumOff val="80000"/>
              <a:alpha val="88000"/>
            </a:schemeClr>
          </a:solidFill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</a:rPr>
              <a:t>Изучаем ситуацию в регионе.</a:t>
            </a:r>
          </a:p>
          <a:p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</a:rPr>
              <a:t>Актуализируем проблематику исследований.</a:t>
            </a:r>
            <a:endParaRPr lang="ru-RU" sz="36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75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004" y="0"/>
            <a:ext cx="7455996" cy="685799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57199" y="404664"/>
            <a:ext cx="6491065" cy="2304256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889844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620688"/>
            <a:ext cx="4572000" cy="369332"/>
          </a:xfrm>
          <a:prstGeom prst="rect">
            <a:avLst/>
          </a:prstGeom>
          <a:solidFill>
            <a:schemeClr val="accent1">
              <a:lumMod val="20000"/>
              <a:lumOff val="80000"/>
              <a:alpha val="88000"/>
            </a:schemeClr>
          </a:solidFill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https://clck.ru/32JUKH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486" y="1120676"/>
            <a:ext cx="1190625" cy="119062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50450" y="3099060"/>
            <a:ext cx="6491065" cy="2850219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Пройдите по ссылке, выберите презентацию.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Ознакомьтесь с содержанием. – 15 мин.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Выпишите интересные факты для обсуждения.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Какие факты для вас оказались неожиданными, или обратили на себя внимание?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Есть ли информация, которую Вы можете использовать для цели своего исследования?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Какие выводы Вы для себя сделали?</a:t>
            </a:r>
          </a:p>
        </p:txBody>
      </p:sp>
    </p:spTree>
    <p:extLst>
      <p:ext uri="{BB962C8B-B14F-4D97-AF65-F5344CB8AC3E}">
        <p14:creationId xmlns:p14="http://schemas.microsoft.com/office/powerpoint/2010/main" val="65004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36712" y="-130750"/>
            <a:ext cx="11525562" cy="748883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475656" y="620688"/>
            <a:ext cx="4505610" cy="2636912"/>
          </a:xfrm>
          <a:prstGeom prst="rect">
            <a:avLst/>
          </a:prstGeom>
          <a:solidFill>
            <a:schemeClr val="bg1">
              <a:lumMod val="8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Подумайте, и напишите ответ на вопрос: </a:t>
            </a:r>
          </a:p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Что если бы, Вы пропустили все занятия по Методологии научного исследования?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986639" y="2780928"/>
            <a:ext cx="3737761" cy="369332"/>
          </a:xfrm>
          <a:prstGeom prst="rect">
            <a:avLst/>
          </a:prstGeom>
          <a:solidFill>
            <a:schemeClr val="bg1">
              <a:lumMod val="75000"/>
              <a:alpha val="69000"/>
            </a:schemeClr>
          </a:solidFill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00627" y="5411450"/>
            <a:ext cx="6418745" cy="1446550"/>
          </a:xfrm>
          <a:prstGeom prst="rect">
            <a:avLst/>
          </a:prstGeom>
          <a:solidFill>
            <a:schemeClr val="bg1">
              <a:lumMod val="75000"/>
              <a:alpha val="69000"/>
            </a:schemeClr>
          </a:solidFill>
        </p:spPr>
        <p:txBody>
          <a:bodyPr wrap="none">
            <a:spAutoFit/>
          </a:bodyPr>
          <a:lstStyle/>
          <a:p>
            <a:r>
              <a:rPr lang="ru-RU" sz="8800" dirty="0" smtClean="0">
                <a:solidFill>
                  <a:srgbClr val="0070C0"/>
                </a:solidFill>
              </a:rPr>
              <a:t>РЕФЛЕКСИЯ</a:t>
            </a:r>
            <a:endParaRPr lang="ru-RU" sz="8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611560" y="836712"/>
            <a:ext cx="4437112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Желаю успешных научных и прикладных результатов!</a:t>
            </a:r>
            <a:endParaRPr lang="ru-RU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0"/>
            <a:ext cx="35638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414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b6d11c0218c21dc233bd31c44831195e77d7119"/>
</p:tagLst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5477</TotalTime>
  <Words>848</Words>
  <Application>Microsoft Office PowerPoint</Application>
  <PresentationFormat>Экран (4:3)</PresentationFormat>
  <Paragraphs>186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Calibri</vt:lpstr>
      <vt:lpstr>Georgia</vt:lpstr>
      <vt:lpstr>Times New Roman</vt:lpstr>
      <vt:lpstr>Trebuchet MS</vt:lpstr>
      <vt:lpstr>Воздушный поток</vt:lpstr>
      <vt:lpstr>Часть 3. Методология научных исследований и академическое письмо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Элементы научной новизны  и практических результатов магистерских исследований</dc:title>
  <dc:creator>User</dc:creator>
  <cp:lastModifiedBy>Разумова Юлия</cp:lastModifiedBy>
  <cp:revision>238</cp:revision>
  <cp:lastPrinted>2017-02-20T05:52:11Z</cp:lastPrinted>
  <dcterms:created xsi:type="dcterms:W3CDTF">2016-10-09T02:40:13Z</dcterms:created>
  <dcterms:modified xsi:type="dcterms:W3CDTF">2023-10-12T07:33:56Z</dcterms:modified>
</cp:coreProperties>
</file>