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33"/>
  </p:notesMasterIdLst>
  <p:handoutMasterIdLst>
    <p:handoutMasterId r:id="rId34"/>
  </p:handoutMasterIdLst>
  <p:sldIdLst>
    <p:sldId id="256" r:id="rId3"/>
    <p:sldId id="374" r:id="rId4"/>
    <p:sldId id="375" r:id="rId5"/>
    <p:sldId id="376" r:id="rId6"/>
    <p:sldId id="320" r:id="rId7"/>
    <p:sldId id="272" r:id="rId8"/>
    <p:sldId id="325" r:id="rId9"/>
    <p:sldId id="273" r:id="rId10"/>
    <p:sldId id="321" r:id="rId11"/>
    <p:sldId id="377" r:id="rId12"/>
    <p:sldId id="335" r:id="rId13"/>
    <p:sldId id="274" r:id="rId14"/>
    <p:sldId id="336" r:id="rId15"/>
    <p:sldId id="334" r:id="rId16"/>
    <p:sldId id="372" r:id="rId17"/>
    <p:sldId id="364" r:id="rId18"/>
    <p:sldId id="362" r:id="rId19"/>
    <p:sldId id="365" r:id="rId20"/>
    <p:sldId id="366" r:id="rId21"/>
    <p:sldId id="363" r:id="rId22"/>
    <p:sldId id="368" r:id="rId23"/>
    <p:sldId id="378" r:id="rId24"/>
    <p:sldId id="380" r:id="rId25"/>
    <p:sldId id="382" r:id="rId26"/>
    <p:sldId id="383" r:id="rId27"/>
    <p:sldId id="337" r:id="rId28"/>
    <p:sldId id="369" r:id="rId29"/>
    <p:sldId id="379" r:id="rId30"/>
    <p:sldId id="370" r:id="rId31"/>
    <p:sldId id="360" r:id="rId32"/>
  </p:sldIdLst>
  <p:sldSz cx="9144000" cy="6858000" type="screen4x3"/>
  <p:notesSz cx="9947275" cy="6858000"/>
  <p:custDataLst>
    <p:tags r:id="rId3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12" autoAdjust="0"/>
    <p:restoredTop sz="94660"/>
  </p:normalViewPr>
  <p:slideViewPr>
    <p:cSldViewPr>
      <p:cViewPr varScale="1">
        <p:scale>
          <a:sx n="120" d="100"/>
          <a:sy n="120" d="100"/>
        </p:scale>
        <p:origin x="97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A4384-09B3-40DB-B035-21BC4E079CFE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E46A5-5A99-411A-903F-06BFDF30C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93867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5063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F8EF6-B0F9-49CC-A347-B763C3F82B25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59138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728" y="3257550"/>
            <a:ext cx="795782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5063" y="6513513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923EF-7D8C-4D32-BA05-A66C90FCB5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79941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548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DCA-1467-4960-B2E7-8CEC81B30F88}" type="datetime1">
              <a:rPr lang="ru-RU" smtClean="0"/>
              <a:t>27.09.2023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93C3-9207-4784-951B-FF435383CA7D}" type="datetime1">
              <a:rPr lang="ru-RU" smtClean="0"/>
              <a:t>27.09.2023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8723B-9353-441C-803A-377846A9E6E8}" type="datetime1">
              <a:rPr lang="ru-RU" smtClean="0"/>
              <a:t>27.09.2023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4EBF-F25E-4C82-A619-4CB07621C100}" type="datetime1">
              <a:rPr lang="ru-RU" smtClean="0"/>
              <a:t>27.09.2023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F4BD-EE78-4CA2-97EB-43BD22489900}" type="datetime1">
              <a:rPr lang="ru-RU" smtClean="0"/>
              <a:t>27.09.2023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192F5-D697-4DDF-97A1-3E463E01B9EF}" type="datetime1">
              <a:rPr lang="ru-RU" smtClean="0"/>
              <a:t>27.09.2023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B0C7-F06A-4295-9568-542E9C0647C5}" type="datetime1">
              <a:rPr lang="ru-RU" smtClean="0"/>
              <a:t>27.09.2023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3132-3171-4A08-B5D9-5E0BF9EB62D4}" type="datetime1">
              <a:rPr lang="ru-RU" smtClean="0"/>
              <a:t>27.09.2023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DEAE6-86EA-4157-B4BA-362D219454E9}" type="datetime1">
              <a:rPr lang="ru-RU" smtClean="0"/>
              <a:t>27.09.2023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0CDC-65AB-433E-A4C9-9BDD4167795B}" type="datetime1">
              <a:rPr lang="ru-RU" smtClean="0"/>
              <a:t>27.09.2023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80E5-BA1C-4A8C-9AFB-3B62FF9CCA03}" type="datetime1">
              <a:rPr lang="ru-RU" smtClean="0"/>
              <a:t>27.09.2023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DCA-1467-4960-B2E7-8CEC81B30F88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553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93C3-9207-4784-951B-FF435383CA7D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643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8723B-9353-441C-803A-377846A9E6E8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45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4EBF-F25E-4C82-A619-4CB07621C100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91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F4BD-EE78-4CA2-97EB-43BD22489900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588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192F5-D697-4DDF-97A1-3E463E01B9EF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905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B0C7-F06A-4295-9568-542E9C0647C5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192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3132-3171-4A08-B5D9-5E0BF9EB62D4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496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DEAE6-86EA-4157-B4BA-362D219454E9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102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0CDC-65AB-433E-A4C9-9BDD4167795B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853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80E5-BA1C-4A8C-9AFB-3B62FF9CCA03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826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C3444F-8779-4E71-B15D-A0BE9DBD9799}" type="datetime1">
              <a:rPr lang="ru-RU" smtClean="0"/>
              <a:t>27.09.2023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C3444F-8779-4E71-B15D-A0BE9DBD9799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18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hyperlink" Target="https://clck.ru/322oxV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3140968"/>
            <a:ext cx="6336704" cy="324036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Разумова Юлия Викторовна, д.э.н., доцент, профессор каф. ЭУВ ВВГУ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Целевая аудитория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аспиранты и магистранты всех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курсов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обучения, научные руководители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533614"/>
            <a:ext cx="8528769" cy="2772308"/>
          </a:xfrm>
        </p:spPr>
        <p:txBody>
          <a:bodyPr/>
          <a:lstStyle/>
          <a:p>
            <a:pPr marL="182880" indent="0">
              <a:buNone/>
            </a:pPr>
            <a:r>
              <a:rPr lang="ru-RU" sz="3600" dirty="0" smtClean="0"/>
              <a:t>Часть 1. Методология научных исследований</a:t>
            </a:r>
            <a:r>
              <a:rPr lang="en-US" sz="3600" dirty="0" smtClean="0"/>
              <a:t> </a:t>
            </a:r>
            <a:r>
              <a:rPr lang="ru-RU" sz="3600" dirty="0" smtClean="0"/>
              <a:t>и академическое письмо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94865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62623" y="-35702"/>
            <a:ext cx="10406623" cy="70651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5949" y="3400122"/>
            <a:ext cx="8054280" cy="369332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r>
              <a:rPr lang="ru-RU" dirty="0" smtClean="0"/>
              <a:t>.Какой я учёный? Опишите себя, как учёного в трёх прилагательных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25949" y="5710535"/>
            <a:ext cx="2965409" cy="646331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2 мин. На подготовку</a:t>
            </a:r>
          </a:p>
          <a:p>
            <a:r>
              <a:rPr lang="ru-RU" dirty="0" smtClean="0"/>
              <a:t>5 мин. На ответы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624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62623" y="-35702"/>
            <a:ext cx="10406623" cy="706510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25949" y="3964821"/>
            <a:ext cx="8054280" cy="923330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2.Насколько </a:t>
            </a:r>
            <a:r>
              <a:rPr lang="ru-RU" dirty="0"/>
              <a:t>Ваш </a:t>
            </a:r>
            <a:r>
              <a:rPr lang="ru-RU" dirty="0" smtClean="0"/>
              <a:t>потенциал учёного  раскрыт </a:t>
            </a:r>
            <a:r>
              <a:rPr lang="ru-RU" dirty="0"/>
              <a:t>по 10-ти балльной шкале? </a:t>
            </a:r>
            <a:endParaRPr lang="ru-RU" dirty="0" smtClean="0"/>
          </a:p>
          <a:p>
            <a:r>
              <a:rPr lang="ru-RU" dirty="0" smtClean="0"/>
              <a:t>0 </a:t>
            </a:r>
            <a:r>
              <a:rPr lang="ru-RU" dirty="0"/>
              <a:t>– работа еще даже не начиналась, 10 – полностью реализовал свой потенциал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5949" y="5710535"/>
            <a:ext cx="2965409" cy="646331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2 мин. На подготовку</a:t>
            </a:r>
          </a:p>
          <a:p>
            <a:r>
              <a:rPr lang="ru-RU" dirty="0" smtClean="0"/>
              <a:t>5 мин. На ответы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248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62623" y="-35702"/>
            <a:ext cx="10406623" cy="70651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5949" y="5083518"/>
            <a:ext cx="8054280" cy="369332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3.Поясните, пожалуйста, Ваш ответ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25949" y="5710535"/>
            <a:ext cx="2965409" cy="646331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2 мин. На подготовку</a:t>
            </a:r>
          </a:p>
          <a:p>
            <a:r>
              <a:rPr lang="ru-RU" dirty="0" smtClean="0"/>
              <a:t>5 мин. На ответы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397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</a:schemeClr>
            </a:gs>
            <a:gs pos="3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438400" y="3046645"/>
            <a:ext cx="6400800" cy="3474720"/>
          </a:xfrm>
        </p:spPr>
        <p:txBody>
          <a:bodyPr>
            <a:normAutofit/>
          </a:bodyPr>
          <a:lstStyle/>
          <a:p>
            <a:pPr marL="45720" indent="0" algn="r">
              <a:buNone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0" indent="0" algn="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0" indent="0" algn="r">
              <a:buNone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Что Вы понимаете под методологией научного исследования?</a:t>
            </a: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 три тезиса (фразы) от каждой команды</a:t>
            </a:r>
            <a:endParaRPr lang="ru-RU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0"/>
            <a:ext cx="5885425" cy="3871990"/>
          </a:xfrm>
          <a:prstGeom prst="rect">
            <a:avLst/>
          </a:prstGeom>
          <a:effectLst>
            <a:softEdge rad="774700"/>
          </a:effectLst>
        </p:spPr>
      </p:pic>
    </p:spTree>
    <p:extLst>
      <p:ext uri="{BB962C8B-B14F-4D97-AF65-F5344CB8AC3E}">
        <p14:creationId xmlns:p14="http://schemas.microsoft.com/office/powerpoint/2010/main" val="264937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5554961" cy="365125"/>
          </a:xfrm>
        </p:spPr>
        <p:txBody>
          <a:bodyPr/>
          <a:lstStyle/>
          <a:p>
            <a:r>
              <a:rPr lang="ru-RU" dirty="0" smtClean="0"/>
              <a:t>*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Методология — Википедия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ru.wikipedia.org›Методология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 Методология научных исследований /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Пономарёв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А.Б.,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Пикулева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Э.А, учебное пособие. Из-во Пермский национальный исследовательский политехнический университет, 2014 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2852936"/>
            <a:ext cx="3273252" cy="21516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1560" y="620688"/>
            <a:ext cx="56166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u="sng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методах, способах и стратегиях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и средствах научной деятельности.*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Методология науки даёт характеристику компонентов научного исследования (методологический аппарат), изучает методы научного познания.**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7584" y="3356992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– </a:t>
            </a:r>
            <a:r>
              <a:rPr lang="ru-RU" u="sng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теоретического или экспериментального исследования какого либо явления, процесса, предмета.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23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86780" y="836712"/>
            <a:ext cx="62464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Логика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исследования темы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диссертации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должна быть отражена в её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методологическом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аппарате, задающем стратегические ориентиры исследования и ожидаемые результаты.( рис. 1)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2852936"/>
            <a:ext cx="3273252" cy="215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1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5772090"/>
            <a:ext cx="8078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Рис.1 –Элементы методологического аппарата диссертации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169995"/>
              </p:ext>
            </p:extLst>
          </p:nvPr>
        </p:nvGraphicFramePr>
        <p:xfrm>
          <a:off x="467544" y="453100"/>
          <a:ext cx="7273810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73810"/>
              </a:tblGrid>
              <a:tr h="35052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Направление научного исследования</a:t>
                      </a:r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05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Тема исследования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Проблема исследования (Актуальный исследовательский вопрос)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Объект исследования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Предмет исследования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Цель исследования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Задачи исследования и выдвинутая ГИПОТЕЗА  </a:t>
                      </a:r>
                    </a:p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решения задач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Научно-практической  информацией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Экономический анализ, как метод исследования  и другие методы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812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Принимаемые решения по выдвинутой гипотезе 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812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Результаты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исследования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11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000"/>
              </a:schemeClr>
            </a:gs>
            <a:gs pos="3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555776" y="373344"/>
            <a:ext cx="6400800" cy="190352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45720" indent="0" algn="just"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Научное исследование начинается с понимания направления исследования – </a:t>
            </a:r>
            <a:r>
              <a:rPr lang="ru-RU" sz="29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это сфера исследований, посвящённых решению крупных фундаментальных теоретических и экспериментальных задач в определённой области науки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2685" y="2060848"/>
            <a:ext cx="5112568" cy="3582703"/>
          </a:xfrm>
          <a:prstGeom prst="rect">
            <a:avLst/>
          </a:prstGeom>
          <a:effectLst>
            <a:softEdge rad="774700"/>
          </a:effectLst>
        </p:spPr>
      </p:pic>
      <p:sp>
        <p:nvSpPr>
          <p:cNvPr id="8" name="TextBox 7"/>
          <p:cNvSpPr txBox="1"/>
          <p:nvPr/>
        </p:nvSpPr>
        <p:spPr>
          <a:xfrm>
            <a:off x="4724400" y="2485128"/>
            <a:ext cx="33256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Ваше направление научного исследования?</a:t>
            </a:r>
          </a:p>
          <a:p>
            <a:r>
              <a:rPr lang="ru-RU" sz="1200" b="1" dirty="0" smtClean="0">
                <a:solidFill>
                  <a:schemeClr val="bg2">
                    <a:lumMod val="50000"/>
                  </a:schemeClr>
                </a:solidFill>
              </a:rPr>
              <a:t>2 мин. Подумать</a:t>
            </a:r>
          </a:p>
          <a:p>
            <a:r>
              <a:rPr lang="ru-RU" sz="1200" b="1" dirty="0" smtClean="0">
                <a:solidFill>
                  <a:schemeClr val="bg2">
                    <a:lumMod val="50000"/>
                  </a:schemeClr>
                </a:solidFill>
              </a:rPr>
              <a:t>5 мин. Ответы</a:t>
            </a:r>
          </a:p>
          <a:p>
            <a:endParaRPr lang="ru-RU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89883" y="4264310"/>
            <a:ext cx="3986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869160" y="2225683"/>
            <a:ext cx="41669329" cy="12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0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000"/>
              </a:schemeClr>
            </a:gs>
            <a:gs pos="3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555776" y="373344"/>
            <a:ext cx="6400800" cy="190352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45720" indent="0" algn="just"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Научное исследование начинается с понимания направления исследования – </a:t>
            </a:r>
            <a:r>
              <a:rPr lang="ru-RU" sz="29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это сфера исследований, посвящённых решению крупных фундаментальных теоретических и экспериментальных задач в определённой области науки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2685" y="2060848"/>
            <a:ext cx="5112568" cy="3582703"/>
          </a:xfrm>
          <a:prstGeom prst="rect">
            <a:avLst/>
          </a:prstGeom>
          <a:effectLst>
            <a:softEdge rad="774700"/>
          </a:effectLst>
        </p:spPr>
      </p:pic>
      <p:sp>
        <p:nvSpPr>
          <p:cNvPr id="8" name="TextBox 7"/>
          <p:cNvSpPr txBox="1"/>
          <p:nvPr/>
        </p:nvSpPr>
        <p:spPr>
          <a:xfrm>
            <a:off x="4724400" y="2485128"/>
            <a:ext cx="33256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Ваше направление научного исследования?</a:t>
            </a:r>
          </a:p>
          <a:p>
            <a:r>
              <a:rPr lang="ru-RU" sz="1200" b="1" dirty="0" smtClean="0">
                <a:solidFill>
                  <a:schemeClr val="bg2">
                    <a:lumMod val="50000"/>
                  </a:schemeClr>
                </a:solidFill>
              </a:rPr>
              <a:t>2 мин. Подумать</a:t>
            </a:r>
          </a:p>
          <a:p>
            <a:r>
              <a:rPr lang="ru-RU" sz="1200" b="1" dirty="0" smtClean="0">
                <a:solidFill>
                  <a:schemeClr val="bg2">
                    <a:lumMod val="50000"/>
                  </a:schemeClr>
                </a:solidFill>
              </a:rPr>
              <a:t>5 мин. Ответы</a:t>
            </a:r>
          </a:p>
          <a:p>
            <a:endParaRPr lang="ru-RU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24400" y="434614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i="1" dirty="0" smtClean="0">
                <a:solidFill>
                  <a:srgbClr val="FF0000"/>
                </a:solidFill>
              </a:rPr>
              <a:t>1 домашнее задание. Запишите Ваше направление научного исследования.</a:t>
            </a:r>
          </a:p>
          <a:p>
            <a:pPr lvl="0"/>
            <a:r>
              <a:rPr lang="ru-RU" i="1" dirty="0" smtClean="0">
                <a:solidFill>
                  <a:srgbClr val="B4DCFA">
                    <a:lumMod val="50000"/>
                  </a:srgbClr>
                </a:solidFill>
              </a:rPr>
              <a:t>Выполненное </a:t>
            </a:r>
            <a:r>
              <a:rPr lang="ru-RU" i="1" dirty="0">
                <a:solidFill>
                  <a:srgbClr val="B4DCFA">
                    <a:lumMod val="50000"/>
                  </a:srgbClr>
                </a:solidFill>
              </a:rPr>
              <a:t>задание разместить в </a:t>
            </a:r>
            <a:r>
              <a:rPr lang="ru-RU" i="1" dirty="0" err="1">
                <a:solidFill>
                  <a:srgbClr val="B4DCFA">
                    <a:lumMod val="50000"/>
                  </a:srgbClr>
                </a:solidFill>
              </a:rPr>
              <a:t>Google</a:t>
            </a:r>
            <a:r>
              <a:rPr lang="ru-RU" i="1" dirty="0">
                <a:solidFill>
                  <a:srgbClr val="B4DCFA">
                    <a:lumMod val="50000"/>
                  </a:srgbClr>
                </a:solidFill>
              </a:rPr>
              <a:t> </a:t>
            </a:r>
            <a:r>
              <a:rPr lang="ru-RU" i="1" dirty="0" err="1">
                <a:solidFill>
                  <a:srgbClr val="B4DCFA">
                    <a:lumMod val="50000"/>
                  </a:srgbClr>
                </a:solidFill>
              </a:rPr>
              <a:t>forms</a:t>
            </a:r>
            <a:r>
              <a:rPr lang="ru-RU" i="1" dirty="0" smtClean="0">
                <a:solidFill>
                  <a:srgbClr val="B4DCFA">
                    <a:lumMod val="50000"/>
                  </a:srgbClr>
                </a:solidFill>
              </a:rPr>
              <a:t>: </a:t>
            </a:r>
          </a:p>
          <a:p>
            <a:pPr lvl="0"/>
            <a:r>
              <a:rPr lang="en-US" i="1" dirty="0">
                <a:solidFill>
                  <a:srgbClr val="B4DCFA">
                    <a:lumMod val="50000"/>
                  </a:srgbClr>
                </a:solidFill>
              </a:rPr>
              <a:t>https://clck.ru/35kvY5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89883" y="4264310"/>
            <a:ext cx="3986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168" y="4628345"/>
            <a:ext cx="2030413" cy="203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878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000"/>
              </a:schemeClr>
            </a:gs>
            <a:gs pos="3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555776" y="373344"/>
            <a:ext cx="6400800" cy="3474720"/>
          </a:xfrm>
          <a:gradFill>
            <a:gsLst>
              <a:gs pos="3000">
                <a:schemeClr val="bg2">
                  <a:tint val="98000"/>
                  <a:shade val="90000"/>
                  <a:satMod val="160000"/>
                  <a:lumMod val="100000"/>
                  <a:alpha val="20000"/>
                </a:schemeClr>
              </a:gs>
              <a:gs pos="39000">
                <a:schemeClr val="bg2">
                  <a:tint val="95000"/>
                  <a:shade val="100000"/>
                  <a:satMod val="130000"/>
                  <a:lumMod val="130000"/>
                </a:schemeClr>
              </a:gs>
              <a:gs pos="83000">
                <a:schemeClr val="bg2">
                  <a:tint val="97000"/>
                  <a:shade val="100000"/>
                  <a:hueMod val="100000"/>
                  <a:satMod val="140000"/>
                  <a:lumMod val="80000"/>
                </a:schemeClr>
              </a:gs>
            </a:gsLst>
            <a:path path="circle">
              <a:fillToRect l="20000" t="10000" r="20000" b="60000"/>
            </a:path>
          </a:gradFill>
        </p:spPr>
        <p:txBody>
          <a:bodyPr>
            <a:normAutofit/>
          </a:bodyPr>
          <a:lstStyle/>
          <a:p>
            <a:pPr marL="45720" indent="0" algn="r"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Далее выделяется проблема </a:t>
            </a:r>
          </a:p>
          <a:p>
            <a:pPr marL="45720" indent="0" algn="r"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теоретического или прикладного характера?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3297895"/>
            <a:ext cx="5724128" cy="321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09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1242" y="441069"/>
            <a:ext cx="4572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широком понимании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проблема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означает объективное затруднение, противоречие, которое возникает в науке и практике.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научном исследовании сущность проблемы составляет противоречие между фактами и их теоретическим осмыслением или обнаружение "дефицита", нехватки информации для описания или объяснения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реальности.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887893"/>
            <a:ext cx="3627586" cy="347662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  <a:softEdge rad="203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467544" y="5517232"/>
            <a:ext cx="4680520" cy="1020093"/>
          </a:xfrm>
        </p:spPr>
        <p:txBody>
          <a:bodyPr/>
          <a:lstStyle/>
          <a:p>
            <a:pPr algn="just"/>
            <a:r>
              <a:rPr lang="ru-RU" dirty="0" smtClean="0"/>
              <a:t>ВГУЭС позиционируется, как предпринимательский университет. Но при этом, количество зарегистрированных предпринимателей среди выпускников ничтожно мало. Как развивать предпринимательские способности в студенческой среде?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91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1242" y="441069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Проблема охватывает значительную область исследования и должна иметь перспективное значение.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Проблема состоит из ряда тем.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Разбивая проблему на структурные элементы (темы,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подтемы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вопросы), приходят к формулировке темы исследования.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887893"/>
            <a:ext cx="3627586" cy="347662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  <a:softEdge rad="203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5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000"/>
              </a:schemeClr>
            </a:gs>
            <a:gs pos="3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555776" y="332656"/>
            <a:ext cx="6400800" cy="347472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45720" indent="0" algn="r"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Научное исследование начинается с понимания проблемы </a:t>
            </a:r>
          </a:p>
          <a:p>
            <a:pPr marL="45720" indent="0" algn="r"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теоретического или прикладного характера?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3140968"/>
            <a:ext cx="5112568" cy="35827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774700"/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 flipV="1">
            <a:off x="1036320" y="3116046"/>
            <a:ext cx="7712144" cy="16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611560" y="3201441"/>
            <a:ext cx="74168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871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000"/>
              </a:schemeClr>
            </a:gs>
            <a:gs pos="3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555776" y="683011"/>
            <a:ext cx="6400800" cy="2385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marL="45720" indent="0" algn="r">
              <a:buNone/>
            </a:pPr>
            <a:endParaRPr lang="en-US" sz="2400" b="1" i="1" dirty="0" smtClean="0">
              <a:solidFill>
                <a:srgbClr val="0070C0"/>
              </a:solidFill>
              <a:latin typeface="+mj-lt"/>
            </a:endParaRPr>
          </a:p>
          <a:p>
            <a:pPr marL="45720" indent="0" algn="r">
              <a:buNone/>
            </a:pPr>
            <a:endParaRPr lang="en-US" sz="2400" b="1" i="1" dirty="0">
              <a:solidFill>
                <a:srgbClr val="0070C0"/>
              </a:solidFill>
              <a:latin typeface="+mj-lt"/>
            </a:endParaRPr>
          </a:p>
          <a:p>
            <a:pPr marL="45720" indent="0" algn="r">
              <a:buNone/>
            </a:pPr>
            <a:endParaRPr lang="en-US" sz="2400" b="1" i="1" dirty="0" smtClean="0">
              <a:solidFill>
                <a:srgbClr val="0070C0"/>
              </a:solidFill>
              <a:latin typeface="+mj-lt"/>
            </a:endParaRP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Задание! Выделите проблему </a:t>
            </a: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прикладного характера</a:t>
            </a: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 из формулировки темы диссертации</a:t>
            </a:r>
            <a:endParaRPr lang="en-US" sz="2400" b="1" i="1" dirty="0" smtClean="0">
              <a:solidFill>
                <a:srgbClr val="0070C0"/>
              </a:solidFill>
              <a:latin typeface="+mj-lt"/>
            </a:endParaRPr>
          </a:p>
          <a:p>
            <a:pPr marL="45720" indent="0" algn="r">
              <a:buNone/>
            </a:pPr>
            <a:endParaRPr lang="ru-RU" sz="2400" b="1" i="1" dirty="0" smtClean="0">
              <a:solidFill>
                <a:srgbClr val="0070C0"/>
              </a:solidFill>
              <a:latin typeface="+mj-lt"/>
            </a:endParaRP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Тренируемся на </a:t>
            </a:r>
            <a:r>
              <a:rPr lang="en-US" sz="2400" b="1" i="1" dirty="0" smtClean="0">
                <a:solidFill>
                  <a:srgbClr val="0070C0"/>
                </a:solidFill>
                <a:latin typeface="+mj-lt"/>
              </a:rPr>
              <a:t>Dslib.net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1921" y="84459"/>
            <a:ext cx="5112568" cy="35827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774700"/>
          </a:effectLst>
        </p:spPr>
      </p:pic>
      <p:sp>
        <p:nvSpPr>
          <p:cNvPr id="6" name="TextBox 5"/>
          <p:cNvSpPr txBox="1"/>
          <p:nvPr/>
        </p:nvSpPr>
        <p:spPr>
          <a:xfrm>
            <a:off x="3419872" y="4043392"/>
            <a:ext cx="6264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Найдите диссертации по Вашему направлению подготовки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Выберите ту, которая Вас заинтересует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Выделите прикладную проблему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	На задание 5-7 мин.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Обсуждаем итоги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 10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мин.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3874241"/>
            <a:ext cx="7425572" cy="1219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861" y="3940805"/>
            <a:ext cx="7425572" cy="121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999" y="3211685"/>
            <a:ext cx="7425572" cy="1219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3278182"/>
            <a:ext cx="7425572" cy="1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9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000"/>
              </a:schemeClr>
            </a:gs>
            <a:gs pos="3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555776" y="332656"/>
            <a:ext cx="6400800" cy="347472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Задание! </a:t>
            </a: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Ознакомьтесь с кейсом.</a:t>
            </a: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Сформулируйте проблему </a:t>
            </a:r>
          </a:p>
          <a:p>
            <a:pPr marL="45720" indent="0" algn="r">
              <a:buNone/>
            </a:pPr>
            <a:r>
              <a:rPr lang="ru-RU" sz="2400" b="1" i="1" dirty="0">
                <a:solidFill>
                  <a:srgbClr val="0070C0"/>
                </a:solidFill>
                <a:latin typeface="+mj-lt"/>
              </a:rPr>
              <a:t>т</a:t>
            </a: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еоретического характера</a:t>
            </a: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492896"/>
            <a:ext cx="5112568" cy="35827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774700"/>
          </a:effectLst>
        </p:spPr>
      </p:pic>
    </p:spTree>
    <p:extLst>
      <p:ext uri="{BB962C8B-B14F-4D97-AF65-F5344CB8AC3E}">
        <p14:creationId xmlns:p14="http://schemas.microsoft.com/office/powerpoint/2010/main" val="403157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000"/>
              </a:schemeClr>
            </a:gs>
            <a:gs pos="3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5.googleusercontent.com/gsWxvC9y2wI2cQL84MLvjeT0vqQdHFW122N51bCMH0gwbEJxRBlDl5UTGVjLqcI-kP_EPjdI2yH15I_GGDEZ9Ww1R7AUfmFDp6VfzB8G0QgmvxdIQNvW6CEH-wREHn7e-qxSg8dHzMY-eRBmW2S-mJZ_drykMM3P4HhVwRZ2e5TSr-DXVoIQ38GFKb8yqg_-74g=n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68148"/>
            <a:ext cx="6876256" cy="458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555776" y="373344"/>
            <a:ext cx="6400800" cy="3474720"/>
          </a:xfrm>
          <a:solidFill>
            <a:schemeClr val="accent1">
              <a:lumMod val="20000"/>
              <a:lumOff val="80000"/>
              <a:alpha val="51000"/>
            </a:schemeClr>
          </a:solidFill>
        </p:spPr>
        <p:txBody>
          <a:bodyPr>
            <a:normAutofit/>
          </a:bodyPr>
          <a:lstStyle/>
          <a:p>
            <a:pPr marL="45720" indent="0" algn="r"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Знакомство с кейсами</a:t>
            </a:r>
          </a:p>
          <a:p>
            <a:pPr marL="45720" indent="0" algn="r">
              <a:buNone/>
            </a:pPr>
            <a:r>
              <a:rPr lang="en-US" sz="3200" b="1" dirty="0" smtClean="0">
                <a:solidFill>
                  <a:schemeClr val="tx2"/>
                </a:solidFill>
                <a:latin typeface="+mj-lt"/>
              </a:rPr>
              <a:t>1. </a:t>
            </a:r>
            <a:r>
              <a:rPr lang="ru-RU" sz="3200" b="1" dirty="0" smtClean="0">
                <a:solidFill>
                  <a:schemeClr val="tx2"/>
                </a:solidFill>
                <a:latin typeface="+mj-lt"/>
              </a:rPr>
              <a:t>Исследование </a:t>
            </a:r>
            <a:r>
              <a:rPr lang="ru-RU" sz="3200" b="1" dirty="0">
                <a:solidFill>
                  <a:schemeClr val="tx2"/>
                </a:solidFill>
                <a:latin typeface="+mj-lt"/>
              </a:rPr>
              <a:t>бренда ООО “</a:t>
            </a:r>
            <a:r>
              <a:rPr lang="ru-RU" sz="3200" b="1" dirty="0" err="1">
                <a:solidFill>
                  <a:schemeClr val="tx2"/>
                </a:solidFill>
                <a:latin typeface="+mj-lt"/>
              </a:rPr>
              <a:t>Фарпост</a:t>
            </a:r>
            <a:r>
              <a:rPr lang="ru-RU" sz="3200" b="1" dirty="0">
                <a:solidFill>
                  <a:schemeClr val="tx2"/>
                </a:solidFill>
                <a:latin typeface="+mj-lt"/>
              </a:rPr>
              <a:t>” как </a:t>
            </a:r>
            <a:r>
              <a:rPr lang="ru-RU" sz="3200" b="1" dirty="0" smtClean="0">
                <a:solidFill>
                  <a:schemeClr val="tx2"/>
                </a:solidFill>
                <a:latin typeface="+mj-lt"/>
              </a:rPr>
              <a:t>работодателя</a:t>
            </a:r>
          </a:p>
          <a:p>
            <a:pPr marL="45720" indent="0" algn="r">
              <a:buNone/>
            </a:pP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https://clck.ru/322Hmd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40" y="2924944"/>
            <a:ext cx="1944216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69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000"/>
              </a:schemeClr>
            </a:gs>
            <a:gs pos="3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4033" y="-1"/>
            <a:ext cx="10312783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436096" y="2996952"/>
            <a:ext cx="3528392" cy="2736304"/>
          </a:xfrm>
          <a:prstGeom prst="rect">
            <a:avLst/>
          </a:prstGeom>
          <a:solidFill>
            <a:schemeClr val="accent1">
              <a:lumMod val="20000"/>
              <a:lumOff val="8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3923928" y="373344"/>
            <a:ext cx="5032648" cy="2407584"/>
          </a:xfrm>
          <a:solidFill>
            <a:schemeClr val="accent1">
              <a:lumMod val="20000"/>
              <a:lumOff val="80000"/>
              <a:alpha val="55000"/>
            </a:schemeClr>
          </a:solidFill>
        </p:spPr>
        <p:txBody>
          <a:bodyPr>
            <a:normAutofit/>
          </a:bodyPr>
          <a:lstStyle/>
          <a:p>
            <a:pPr marL="45720" indent="0" algn="r"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Знакомство с кейсами</a:t>
            </a:r>
          </a:p>
          <a:p>
            <a:pPr marL="45720" indent="0" algn="r">
              <a:buNone/>
            </a:pPr>
            <a:r>
              <a:rPr lang="ru-R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2. Кейс-чемпионат </a:t>
            </a:r>
            <a:r>
              <a:rPr lang="en-US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FESCO</a:t>
            </a:r>
            <a:endParaRPr lang="ru-RU" sz="32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0" indent="0" algn="r">
              <a:buNone/>
            </a:pP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https</a:t>
            </a: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://clck.ru/322nJU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549" y="3144804"/>
            <a:ext cx="2232248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4" descr="https://lh3.googleusercontent.com/mnS5x7dvQU0X8K86zW5gom5fGq2gnlaWNv96ght92ckf9qI2Bi27adpNzxvsSZ53cknOzZXA8l0Omfzyv2eGRTwlGtfZYQvoIApa7JZUpclLCMwAopLWg6gSidMNB_Cfl1qhE_J5aVd7KVKVUG2TSMEwkWVTSeVj5mtmd8atzvDHIwceMgPyuGneQrhS=nw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https://lh3.googleusercontent.com/mnS5x7dvQU0X8K86zW5gom5fGq2gnlaWNv96ght92ckf9qI2Bi27adpNzxvsSZ53cknOzZXA8l0Omfzyv2eGRTwlGtfZYQvoIApa7JZUpclLCMwAopLWg6gSidMNB_Cfl1qhE_J5aVd7KVKVUG2TSMEwkWVTSeVj5mtmd8atzvDHIwceMgPyuGneQrhS=nw"/>
          <p:cNvSpPr>
            <a:spLocks noChangeAspect="1" noChangeArrowheads="1"/>
          </p:cNvSpPr>
          <p:nvPr/>
        </p:nvSpPr>
        <p:spPr bwMode="auto">
          <a:xfrm>
            <a:off x="307975" y="2365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https://lh3.googleusercontent.com/mnS5x7dvQU0X8K86zW5gom5fGq2gnlaWNv96ght92ckf9qI2Bi27adpNzxvsSZ53cknOzZXA8l0Omfzyv2eGRTwlGtfZYQvoIApa7JZUpclLCMwAopLWg6gSidMNB_Cfl1qhE_J5aVd7KVKVUG2TSMEwkWVTSeVj5mtmd8atzvDHIwceMgPyuGneQrhS=nw"/>
          <p:cNvSpPr>
            <a:spLocks noChangeAspect="1" noChangeArrowheads="1"/>
          </p:cNvSpPr>
          <p:nvPr/>
        </p:nvSpPr>
        <p:spPr bwMode="auto">
          <a:xfrm>
            <a:off x="460375" y="388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0" descr="https://lh3.googleusercontent.com/WYA0X465C33tf3FOwXobtb-TPqYU8fwkxxUFq1ULcjLwiTRYo_I7J03SxQOaMQAc2OnKAuQZWv6utcAygW37QXQ6egQfrP9t5R8Y3Fk2FNr1mb16F7l-OOzUI-a4aO-fiQJvB-Fzk-WD2MJNLzX6OUHl0cnUVf6Mmv2VI22vZAQxcX4qmoGXw3ltxcbG=nw"/>
          <p:cNvSpPr>
            <a:spLocks noChangeAspect="1" noChangeArrowheads="1"/>
          </p:cNvSpPr>
          <p:nvPr/>
        </p:nvSpPr>
        <p:spPr bwMode="auto">
          <a:xfrm>
            <a:off x="612775" y="5413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2" descr="https://lh3.googleusercontent.com/WYA0X465C33tf3FOwXobtb-TPqYU8fwkxxUFq1ULcjLwiTRYo_I7J03SxQOaMQAc2OnKAuQZWv6utcAygW37QXQ6egQfrP9t5R8Y3Fk2FNr1mb16F7l-OOzUI-a4aO-fiQJvB-Fzk-WD2MJNLzX6OUHl0cnUVf6Mmv2VI22vZAQxcX4qmoGXw3ltxcbG=nw"/>
          <p:cNvSpPr>
            <a:spLocks noChangeAspect="1" noChangeArrowheads="1"/>
          </p:cNvSpPr>
          <p:nvPr/>
        </p:nvSpPr>
        <p:spPr bwMode="auto">
          <a:xfrm>
            <a:off x="765175" y="6937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01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000"/>
              </a:schemeClr>
            </a:gs>
            <a:gs pos="3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36" y="0"/>
            <a:ext cx="915203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436096" y="2996952"/>
            <a:ext cx="3528392" cy="2736304"/>
          </a:xfrm>
          <a:prstGeom prst="rect">
            <a:avLst/>
          </a:prstGeom>
          <a:solidFill>
            <a:schemeClr val="accent1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3131840" y="373344"/>
            <a:ext cx="5824736" cy="2407584"/>
          </a:xfrm>
          <a:solidFill>
            <a:schemeClr val="accent1">
              <a:lumMod val="20000"/>
              <a:lumOff val="80000"/>
              <a:alpha val="84000"/>
            </a:schemeClr>
          </a:solidFill>
        </p:spPr>
        <p:txBody>
          <a:bodyPr>
            <a:normAutofit/>
          </a:bodyPr>
          <a:lstStyle/>
          <a:p>
            <a:pPr marL="45720" indent="0" algn="r"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Знакомство с кейсами</a:t>
            </a:r>
          </a:p>
          <a:p>
            <a:pPr marL="45720" indent="0" algn="r">
              <a:buNone/>
            </a:pPr>
            <a:r>
              <a:rPr lang="en-US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</a:t>
            </a:r>
            <a:r>
              <a:rPr lang="ru-R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  <a:r>
              <a:rPr lang="en-US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Учебная среда «ВМТП» </a:t>
            </a:r>
          </a:p>
          <a:p>
            <a:pPr marL="45720" indent="0" algn="r">
              <a:buNone/>
            </a:pP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https://clck.ru/322oVa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</p:txBody>
      </p:sp>
      <p:sp>
        <p:nvSpPr>
          <p:cNvPr id="6" name="AutoShape 4" descr="https://lh3.googleusercontent.com/mnS5x7dvQU0X8K86zW5gom5fGq2gnlaWNv96ght92ckf9qI2Bi27adpNzxvsSZ53cknOzZXA8l0Omfzyv2eGRTwlGtfZYQvoIApa7JZUpclLCMwAopLWg6gSidMNB_Cfl1qhE_J5aVd7KVKVUG2TSMEwkWVTSeVj5mtmd8atzvDHIwceMgPyuGneQrhS=nw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https://lh3.googleusercontent.com/mnS5x7dvQU0X8K86zW5gom5fGq2gnlaWNv96ght92ckf9qI2Bi27adpNzxvsSZ53cknOzZXA8l0Omfzyv2eGRTwlGtfZYQvoIApa7JZUpclLCMwAopLWg6gSidMNB_Cfl1qhE_J5aVd7KVKVUG2TSMEwkWVTSeVj5mtmd8atzvDHIwceMgPyuGneQrhS=nw"/>
          <p:cNvSpPr>
            <a:spLocks noChangeAspect="1" noChangeArrowheads="1"/>
          </p:cNvSpPr>
          <p:nvPr/>
        </p:nvSpPr>
        <p:spPr bwMode="auto">
          <a:xfrm>
            <a:off x="307975" y="2365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https://lh3.googleusercontent.com/mnS5x7dvQU0X8K86zW5gom5fGq2gnlaWNv96ght92ckf9qI2Bi27adpNzxvsSZ53cknOzZXA8l0Omfzyv2eGRTwlGtfZYQvoIApa7JZUpclLCMwAopLWg6gSidMNB_Cfl1qhE_J5aVd7KVKVUG2TSMEwkWVTSeVj5mtmd8atzvDHIwceMgPyuGneQrhS=nw"/>
          <p:cNvSpPr>
            <a:spLocks noChangeAspect="1" noChangeArrowheads="1"/>
          </p:cNvSpPr>
          <p:nvPr/>
        </p:nvSpPr>
        <p:spPr bwMode="auto">
          <a:xfrm>
            <a:off x="460375" y="388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0" descr="https://lh3.googleusercontent.com/WYA0X465C33tf3FOwXobtb-TPqYU8fwkxxUFq1ULcjLwiTRYo_I7J03SxQOaMQAc2OnKAuQZWv6utcAygW37QXQ6egQfrP9t5R8Y3Fk2FNr1mb16F7l-OOzUI-a4aO-fiQJvB-Fzk-WD2MJNLzX6OUHl0cnUVf6Mmv2VI22vZAQxcX4qmoGXw3ltxcbG=nw"/>
          <p:cNvSpPr>
            <a:spLocks noChangeAspect="1" noChangeArrowheads="1"/>
          </p:cNvSpPr>
          <p:nvPr/>
        </p:nvSpPr>
        <p:spPr bwMode="auto">
          <a:xfrm>
            <a:off x="612775" y="5413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2" descr="https://lh3.googleusercontent.com/WYA0X465C33tf3FOwXobtb-TPqYU8fwkxxUFq1ULcjLwiTRYo_I7J03SxQOaMQAc2OnKAuQZWv6utcAygW37QXQ6egQfrP9t5R8Y3Fk2FNr1mb16F7l-OOzUI-a4aO-fiQJvB-Fzk-WD2MJNLzX6OUHl0cnUVf6Mmv2VI22vZAQxcX4qmoGXw3ltxcbG=nw"/>
          <p:cNvSpPr>
            <a:spLocks noChangeAspect="1" noChangeArrowheads="1"/>
          </p:cNvSpPr>
          <p:nvPr/>
        </p:nvSpPr>
        <p:spPr bwMode="auto">
          <a:xfrm>
            <a:off x="765175" y="6937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979" y="3293361"/>
            <a:ext cx="2143485" cy="2143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999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000"/>
              </a:schemeClr>
            </a:gs>
            <a:gs pos="3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17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976" y="3289622"/>
            <a:ext cx="3530600" cy="273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123728" y="373343"/>
            <a:ext cx="6832848" cy="2764201"/>
          </a:xfrm>
          <a:solidFill>
            <a:schemeClr val="accent1">
              <a:lumMod val="20000"/>
              <a:lumOff val="80000"/>
              <a:alpha val="83000"/>
            </a:schemeClr>
          </a:solidFill>
        </p:spPr>
        <p:txBody>
          <a:bodyPr>
            <a:normAutofit fontScale="70000" lnSpcReduction="20000"/>
          </a:bodyPr>
          <a:lstStyle/>
          <a:p>
            <a:pPr marL="45720" indent="0" algn="r">
              <a:buNone/>
            </a:pPr>
            <a:endParaRPr lang="ru-RU" sz="32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0" indent="0" algn="r">
              <a:buNone/>
            </a:pPr>
            <a:r>
              <a:rPr lang="ru-RU" sz="51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Знакомство с кейсами</a:t>
            </a:r>
          </a:p>
          <a:p>
            <a:pPr marL="45720" indent="0" algn="r">
              <a:buNone/>
            </a:pPr>
            <a:r>
              <a:rPr lang="ru-RU" sz="51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4. Миграционные настроения</a:t>
            </a:r>
            <a:r>
              <a:rPr lang="en-US" sz="51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ru-RU" sz="51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0" indent="0" algn="r">
              <a:buNone/>
            </a:pPr>
            <a:r>
              <a:rPr lang="en-US" sz="51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4"/>
              </a:rPr>
              <a:t>https</a:t>
            </a:r>
            <a:r>
              <a:rPr lang="en-US" sz="51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4"/>
              </a:rPr>
              <a:t>://</a:t>
            </a:r>
            <a:r>
              <a:rPr lang="en-US" sz="51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4"/>
              </a:rPr>
              <a:t>clck.ru/322oxV</a:t>
            </a:r>
            <a:endParaRPr lang="ru-RU" sz="51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0" indent="0" algn="r"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508608"/>
            <a:ext cx="2031425" cy="203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048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000"/>
              </a:schemeClr>
            </a:gs>
            <a:gs pos="3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555776" y="332656"/>
            <a:ext cx="6400800" cy="347472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Задание! </a:t>
            </a: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Ознакомьтесь с кейсом.</a:t>
            </a: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Сформулируйте проблему </a:t>
            </a:r>
          </a:p>
          <a:p>
            <a:pPr marL="45720" indent="0" algn="r">
              <a:buNone/>
            </a:pPr>
            <a:r>
              <a:rPr lang="ru-RU" sz="2400" b="1" i="1" dirty="0">
                <a:solidFill>
                  <a:srgbClr val="0070C0"/>
                </a:solidFill>
                <a:latin typeface="+mj-lt"/>
              </a:rPr>
              <a:t>т</a:t>
            </a: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еоретического характера</a:t>
            </a:r>
          </a:p>
          <a:p>
            <a:pPr marL="45720" indent="0" algn="r">
              <a:buNone/>
            </a:pPr>
            <a:endParaRPr lang="ru-RU" sz="2400" b="1" i="1" dirty="0" smtClean="0">
              <a:solidFill>
                <a:srgbClr val="0070C0"/>
              </a:solidFill>
              <a:latin typeface="+mj-lt"/>
            </a:endParaRP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84" y="2962452"/>
            <a:ext cx="5112568" cy="35827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774700"/>
          </a:effectLst>
        </p:spPr>
      </p:pic>
      <p:sp>
        <p:nvSpPr>
          <p:cNvPr id="6" name="TextBox 5"/>
          <p:cNvSpPr txBox="1"/>
          <p:nvPr/>
        </p:nvSpPr>
        <p:spPr>
          <a:xfrm>
            <a:off x="5508104" y="4536797"/>
            <a:ext cx="33123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B4DCFA">
                    <a:lumMod val="50000"/>
                  </a:srgbClr>
                </a:solidFill>
              </a:rPr>
              <a:t>	</a:t>
            </a:r>
          </a:p>
          <a:p>
            <a:endParaRPr lang="ru-RU" dirty="0">
              <a:solidFill>
                <a:srgbClr val="B4DCFA">
                  <a:lumMod val="50000"/>
                </a:srgbClr>
              </a:solidFill>
            </a:endParaRPr>
          </a:p>
          <a:p>
            <a:endParaRPr lang="ru-RU" dirty="0" smtClean="0">
              <a:solidFill>
                <a:srgbClr val="B4DCFA">
                  <a:lumMod val="50000"/>
                </a:srgbClr>
              </a:solidFill>
            </a:endParaRPr>
          </a:p>
          <a:p>
            <a:r>
              <a:rPr lang="ru-RU" dirty="0" smtClean="0">
                <a:solidFill>
                  <a:srgbClr val="B4DCFA">
                    <a:lumMod val="50000"/>
                  </a:srgbClr>
                </a:solidFill>
              </a:rPr>
              <a:t>На задание 5-7 мин.</a:t>
            </a:r>
          </a:p>
          <a:p>
            <a:r>
              <a:rPr lang="ru-RU" dirty="0">
                <a:solidFill>
                  <a:srgbClr val="B4DCFA">
                    <a:lumMod val="50000"/>
                  </a:srgbClr>
                </a:solidFill>
              </a:rPr>
              <a:t>	</a:t>
            </a:r>
            <a:r>
              <a:rPr lang="ru-RU" dirty="0" smtClean="0">
                <a:solidFill>
                  <a:srgbClr val="B4DCFA">
                    <a:lumMod val="50000"/>
                  </a:srgbClr>
                </a:solidFill>
              </a:rPr>
              <a:t>Обсуждаем итоги</a:t>
            </a:r>
            <a:endParaRPr lang="ru-RU" dirty="0">
              <a:solidFill>
                <a:srgbClr val="B4DCFA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02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000"/>
              </a:schemeClr>
            </a:gs>
            <a:gs pos="3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555776" y="332656"/>
            <a:ext cx="6400800" cy="347472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Задание! </a:t>
            </a: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Ознакомьтесь с кейсом.</a:t>
            </a: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Сформулируйте проблему </a:t>
            </a:r>
          </a:p>
          <a:p>
            <a:pPr marL="45720" indent="0" algn="r">
              <a:buNone/>
            </a:pPr>
            <a:r>
              <a:rPr lang="ru-RU" sz="2400" b="1" i="1" dirty="0">
                <a:solidFill>
                  <a:srgbClr val="0070C0"/>
                </a:solidFill>
                <a:latin typeface="+mj-lt"/>
              </a:rPr>
              <a:t>т</a:t>
            </a: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еоретического характера</a:t>
            </a:r>
          </a:p>
          <a:p>
            <a:pPr marL="45720" indent="0" algn="r">
              <a:buNone/>
            </a:pPr>
            <a:endParaRPr lang="ru-RU" sz="2400" b="1" i="1" dirty="0" smtClean="0">
              <a:solidFill>
                <a:srgbClr val="0070C0"/>
              </a:solidFill>
              <a:latin typeface="+mj-lt"/>
            </a:endParaRP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FF0000"/>
                </a:solidFill>
                <a:latin typeface="+mj-lt"/>
              </a:rPr>
              <a:t>2 </a:t>
            </a:r>
            <a:r>
              <a:rPr lang="ru-RU" sz="2400" b="1" i="1" dirty="0">
                <a:solidFill>
                  <a:srgbClr val="FF0000"/>
                </a:solidFill>
                <a:latin typeface="+mj-lt"/>
              </a:rPr>
              <a:t>домашнее задание</a:t>
            </a: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Разместить Ваши варианты в </a:t>
            </a:r>
            <a:r>
              <a:rPr lang="ru-RU" sz="2400" b="1" i="1" dirty="0" err="1">
                <a:solidFill>
                  <a:srgbClr val="0070C0"/>
                </a:solidFill>
                <a:latin typeface="+mj-lt"/>
              </a:rPr>
              <a:t>Google</a:t>
            </a:r>
            <a:r>
              <a:rPr lang="ru-RU" sz="2400" b="1" i="1" dirty="0">
                <a:solidFill>
                  <a:srgbClr val="0070C0"/>
                </a:solidFill>
                <a:latin typeface="+mj-lt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+mj-lt"/>
              </a:rPr>
              <a:t>forms</a:t>
            </a: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 на соответствующей странице:</a:t>
            </a:r>
          </a:p>
          <a:p>
            <a:pPr marL="45720" indent="0" algn="r">
              <a:buNone/>
            </a:pPr>
            <a:r>
              <a:rPr lang="en-US" sz="2400" b="1" i="1" dirty="0" smtClean="0">
                <a:solidFill>
                  <a:srgbClr val="0070C0"/>
                </a:solidFill>
                <a:latin typeface="+mj-lt"/>
              </a:rPr>
              <a:t>https</a:t>
            </a:r>
            <a:r>
              <a:rPr lang="en-US" sz="2400" b="1" i="1" dirty="0">
                <a:solidFill>
                  <a:srgbClr val="0070C0"/>
                </a:solidFill>
                <a:latin typeface="+mj-lt"/>
              </a:rPr>
              <a:t>://clck.ru/35kvY5</a:t>
            </a: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 </a:t>
            </a: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84" y="2962452"/>
            <a:ext cx="5112568" cy="35827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774700"/>
          </a:effectLst>
        </p:spPr>
      </p:pic>
      <p:sp>
        <p:nvSpPr>
          <p:cNvPr id="6" name="TextBox 5"/>
          <p:cNvSpPr txBox="1"/>
          <p:nvPr/>
        </p:nvSpPr>
        <p:spPr>
          <a:xfrm>
            <a:off x="5508104" y="4536797"/>
            <a:ext cx="33123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B4DCFA">
                    <a:lumMod val="50000"/>
                  </a:srgbClr>
                </a:solidFill>
              </a:rPr>
              <a:t>	</a:t>
            </a:r>
          </a:p>
          <a:p>
            <a:endParaRPr lang="ru-RU" dirty="0">
              <a:solidFill>
                <a:srgbClr val="B4DCFA">
                  <a:lumMod val="50000"/>
                </a:srgbClr>
              </a:solidFill>
            </a:endParaRPr>
          </a:p>
          <a:p>
            <a:endParaRPr lang="ru-RU" dirty="0" smtClean="0">
              <a:solidFill>
                <a:srgbClr val="B4DCFA">
                  <a:lumMod val="50000"/>
                </a:srgbClr>
              </a:solidFill>
            </a:endParaRPr>
          </a:p>
          <a:p>
            <a:r>
              <a:rPr lang="ru-RU" dirty="0" smtClean="0">
                <a:solidFill>
                  <a:srgbClr val="B4DCFA">
                    <a:lumMod val="50000"/>
                  </a:srgbClr>
                </a:solidFill>
              </a:rPr>
              <a:t>На задание 5-7 мин.</a:t>
            </a:r>
          </a:p>
          <a:p>
            <a:r>
              <a:rPr lang="ru-RU" dirty="0">
                <a:solidFill>
                  <a:srgbClr val="B4DCFA">
                    <a:lumMod val="50000"/>
                  </a:srgbClr>
                </a:solidFill>
              </a:rPr>
              <a:t>	</a:t>
            </a:r>
            <a:r>
              <a:rPr lang="ru-RU" dirty="0" smtClean="0">
                <a:solidFill>
                  <a:srgbClr val="B4DCFA">
                    <a:lumMod val="50000"/>
                  </a:srgbClr>
                </a:solidFill>
              </a:rPr>
              <a:t>Обсуждаем итоги</a:t>
            </a:r>
            <a:endParaRPr lang="ru-RU" dirty="0">
              <a:solidFill>
                <a:srgbClr val="B4DCFA">
                  <a:lumMod val="50000"/>
                </a:srgb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7" y="3268696"/>
            <a:ext cx="2030413" cy="203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051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324527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476672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Выбирайте форму:</a:t>
            </a:r>
          </a:p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Разминка на тело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Разминка для ума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843808" y="476672"/>
            <a:ext cx="0" cy="1584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626260" y="3861048"/>
            <a:ext cx="36004" cy="2520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932040" y="4659523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2. Дать три ответа на вопрос в течении 8-ми секунд. Работаем в парах.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84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324527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476672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Выбирайте форму:</a:t>
            </a:r>
          </a:p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Разминка на тело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Разминка для ума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843808" y="476672"/>
            <a:ext cx="0" cy="1584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626260" y="3861048"/>
            <a:ext cx="36004" cy="2520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62589" y="5121188"/>
            <a:ext cx="3960440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Вопрос: Назовите три элемента диссертации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14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324527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476672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Выбирайте форму:</a:t>
            </a:r>
          </a:p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Разминка на тело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Разминка для ума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843808" y="476672"/>
            <a:ext cx="0" cy="1584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788024" y="3929080"/>
            <a:ext cx="36004" cy="2520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005117" y="4757766"/>
            <a:ext cx="396044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Вопрос: Назовите три варианта визуализации результатов исследования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65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1242" y="441069"/>
            <a:ext cx="457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 диссертации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охватывает определённую узкую область исследования. (Взгляд на проблему только с одного угла).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Требования к теме:</a:t>
            </a:r>
          </a:p>
          <a:p>
            <a:pPr marL="342900" indent="-342900" algn="just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актуальность;</a:t>
            </a:r>
          </a:p>
          <a:p>
            <a:pPr marL="342900" indent="-342900" algn="just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новизна;</a:t>
            </a:r>
          </a:p>
          <a:p>
            <a:pPr marL="342900" indent="-342900" algn="just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значимость для направления научного исследования;</a:t>
            </a:r>
          </a:p>
          <a:p>
            <a:pPr marL="342900" indent="-342900" algn="just"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енность для теории и практики.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более 11-12 слов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887893"/>
            <a:ext cx="3627586" cy="347662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  <a:softEdge rad="203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35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555776" y="332656"/>
            <a:ext cx="6400800" cy="347472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Задание! </a:t>
            </a: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Подготовьте по два варианта тем диссертаций по Вашим кейсам</a:t>
            </a: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Зафиксируйте в записной книжке</a:t>
            </a:r>
          </a:p>
          <a:p>
            <a:pPr marL="45720" indent="0" algn="r">
              <a:buNone/>
            </a:pPr>
            <a:endParaRPr lang="ru-RU" sz="2400" b="1" i="1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998364"/>
            <a:ext cx="5112568" cy="35827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774700"/>
          </a:effectLst>
        </p:spPr>
      </p:pic>
      <p:sp>
        <p:nvSpPr>
          <p:cNvPr id="6" name="TextBox 5"/>
          <p:cNvSpPr txBox="1"/>
          <p:nvPr/>
        </p:nvSpPr>
        <p:spPr>
          <a:xfrm>
            <a:off x="5148064" y="5361937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B4DCFA">
                    <a:lumMod val="50000"/>
                  </a:srgbClr>
                </a:solidFill>
              </a:rPr>
              <a:t>	На задание 5-7 мин.</a:t>
            </a:r>
          </a:p>
          <a:p>
            <a:r>
              <a:rPr lang="ru-RU" dirty="0">
                <a:solidFill>
                  <a:srgbClr val="B4DCFA">
                    <a:lumMod val="50000"/>
                  </a:srgbClr>
                </a:solidFill>
              </a:rPr>
              <a:t>	</a:t>
            </a:r>
            <a:r>
              <a:rPr lang="ru-RU" dirty="0" smtClean="0">
                <a:solidFill>
                  <a:srgbClr val="B4DCFA">
                    <a:lumMod val="50000"/>
                  </a:srgbClr>
                </a:solidFill>
              </a:rPr>
              <a:t>Обсуждаем итоги</a:t>
            </a:r>
            <a:endParaRPr lang="ru-RU" dirty="0">
              <a:solidFill>
                <a:srgbClr val="B4DCFA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70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555776" y="332656"/>
            <a:ext cx="6400800" cy="347472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Задание! </a:t>
            </a: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Подготовьте по два варианта тем диссертаций по Вашим кейсам</a:t>
            </a: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Зафиксируйте </a:t>
            </a: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в файле</a:t>
            </a:r>
            <a:endParaRPr lang="ru-RU" sz="2400" b="1" i="1" dirty="0" smtClean="0">
              <a:solidFill>
                <a:srgbClr val="0070C0"/>
              </a:solidFill>
              <a:latin typeface="+mj-lt"/>
            </a:endParaRPr>
          </a:p>
          <a:p>
            <a:pPr marL="45720" indent="0" algn="r">
              <a:buNone/>
            </a:pPr>
            <a:endParaRPr lang="ru-RU" sz="2400" b="1" i="1" dirty="0">
              <a:solidFill>
                <a:srgbClr val="0070C0"/>
              </a:solidFill>
              <a:latin typeface="+mj-lt"/>
            </a:endParaRPr>
          </a:p>
          <a:p>
            <a:pPr marL="45720" lvl="0" indent="0" algn="r">
              <a:buClr>
                <a:srgbClr val="F14124">
                  <a:lumMod val="75000"/>
                </a:srgbClr>
              </a:buClr>
              <a:buNone/>
            </a:pPr>
            <a:r>
              <a:rPr lang="ru-RU" sz="2000" b="1" i="1" dirty="0" smtClean="0">
                <a:solidFill>
                  <a:srgbClr val="FF0000"/>
                </a:solidFill>
              </a:rPr>
              <a:t>3 </a:t>
            </a:r>
            <a:r>
              <a:rPr lang="ru-RU" sz="2000" b="1" i="1" dirty="0">
                <a:solidFill>
                  <a:srgbClr val="FF0000"/>
                </a:solidFill>
              </a:rPr>
              <a:t>домашнее задание</a:t>
            </a:r>
          </a:p>
          <a:p>
            <a:pPr marL="45720" lvl="0" indent="0" algn="r">
              <a:buClr>
                <a:srgbClr val="F14124">
                  <a:lumMod val="75000"/>
                </a:srgbClr>
              </a:buClr>
              <a:buNone/>
            </a:pPr>
            <a:r>
              <a:rPr lang="ru-RU" sz="2000" b="1" i="1" dirty="0">
                <a:solidFill>
                  <a:srgbClr val="0070C0"/>
                </a:solidFill>
              </a:rPr>
              <a:t>Разместить Ваши варианты в </a:t>
            </a:r>
            <a:r>
              <a:rPr lang="ru-RU" sz="2000" b="1" i="1" dirty="0" err="1">
                <a:solidFill>
                  <a:srgbClr val="0070C0"/>
                </a:solidFill>
              </a:rPr>
              <a:t>Google</a:t>
            </a:r>
            <a:r>
              <a:rPr lang="ru-RU" sz="2000" b="1" i="1" dirty="0">
                <a:solidFill>
                  <a:srgbClr val="0070C0"/>
                </a:solidFill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</a:rPr>
              <a:t>forms</a:t>
            </a:r>
            <a:r>
              <a:rPr lang="ru-RU" sz="2000" b="1" i="1" dirty="0" smtClean="0">
                <a:solidFill>
                  <a:srgbClr val="0070C0"/>
                </a:solidFill>
              </a:rPr>
              <a:t>:</a:t>
            </a:r>
          </a:p>
          <a:p>
            <a:pPr marL="45720" lvl="0" indent="0" algn="r">
              <a:buClr>
                <a:srgbClr val="F14124">
                  <a:lumMod val="75000"/>
                </a:srgbClr>
              </a:buClr>
              <a:buNone/>
            </a:pPr>
            <a:r>
              <a:rPr lang="en-US" sz="2000" b="1" i="1" dirty="0">
                <a:solidFill>
                  <a:srgbClr val="0070C0"/>
                </a:solidFill>
              </a:rPr>
              <a:t>https://clck.ru/35kvY5</a:t>
            </a:r>
          </a:p>
          <a:p>
            <a:pPr marL="45720" indent="0" algn="r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998364"/>
            <a:ext cx="5112568" cy="35827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774700"/>
          </a:effectLst>
        </p:spPr>
      </p:pic>
      <p:sp>
        <p:nvSpPr>
          <p:cNvPr id="6" name="TextBox 5"/>
          <p:cNvSpPr txBox="1"/>
          <p:nvPr/>
        </p:nvSpPr>
        <p:spPr>
          <a:xfrm>
            <a:off x="5148064" y="5361937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B4DCFA">
                    <a:lumMod val="50000"/>
                  </a:srgbClr>
                </a:solidFill>
              </a:rPr>
              <a:t>	На задание 5-7 мин.</a:t>
            </a:r>
          </a:p>
          <a:p>
            <a:r>
              <a:rPr lang="ru-RU" dirty="0">
                <a:solidFill>
                  <a:srgbClr val="B4DCFA">
                    <a:lumMod val="50000"/>
                  </a:srgbClr>
                </a:solidFill>
              </a:rPr>
              <a:t>	</a:t>
            </a:r>
            <a:r>
              <a:rPr lang="ru-RU" dirty="0" smtClean="0">
                <a:solidFill>
                  <a:srgbClr val="B4DCFA">
                    <a:lumMod val="50000"/>
                  </a:srgbClr>
                </a:solidFill>
              </a:rPr>
              <a:t>Обсуждаем итоги</a:t>
            </a:r>
            <a:endParaRPr lang="ru-RU" dirty="0">
              <a:solidFill>
                <a:srgbClr val="B4DCFA">
                  <a:lumMod val="50000"/>
                </a:srgb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019" y="3331524"/>
            <a:ext cx="2030413" cy="203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917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36712" y="-130750"/>
            <a:ext cx="11525562" cy="748883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434542" y="71463"/>
            <a:ext cx="3131840" cy="2636912"/>
          </a:xfrm>
          <a:prstGeom prst="rect">
            <a:avLst/>
          </a:prstGeom>
          <a:solidFill>
            <a:schemeClr val="bg1">
              <a:lumMod val="8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2708375"/>
            <a:ext cx="3305713" cy="369332"/>
          </a:xfrm>
          <a:prstGeom prst="rect">
            <a:avLst/>
          </a:prstGeom>
          <a:solidFill>
            <a:schemeClr val="bg1">
              <a:lumMod val="75000"/>
              <a:alpha val="69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https://ahaslides.com/TGFRR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514" y="374632"/>
            <a:ext cx="2118555" cy="211855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00627" y="5411450"/>
            <a:ext cx="6418745" cy="1446550"/>
          </a:xfrm>
          <a:prstGeom prst="rect">
            <a:avLst/>
          </a:prstGeom>
          <a:solidFill>
            <a:schemeClr val="bg1">
              <a:lumMod val="75000"/>
              <a:alpha val="69000"/>
            </a:schemeClr>
          </a:solidFill>
        </p:spPr>
        <p:txBody>
          <a:bodyPr wrap="none">
            <a:spAutoFit/>
          </a:bodyPr>
          <a:lstStyle/>
          <a:p>
            <a:r>
              <a:rPr lang="ru-RU" sz="8800" dirty="0" smtClean="0"/>
              <a:t>РЕФЛЕКСИЯ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171988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11560" y="836712"/>
            <a:ext cx="4437112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Желаю успешных научных и прикладных результатов!</a:t>
            </a:r>
            <a:endParaRPr lang="ru-RU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0"/>
            <a:ext cx="35638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414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b6d11c0218c21dc233bd31c44831195e77d7119"/>
</p:tagLst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5191</TotalTime>
  <Words>802</Words>
  <Application>Microsoft Office PowerPoint</Application>
  <PresentationFormat>Экран (4:3)</PresentationFormat>
  <Paragraphs>191</Paragraphs>
  <Slides>30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Calibri</vt:lpstr>
      <vt:lpstr>Georgia</vt:lpstr>
      <vt:lpstr>Times New Roman</vt:lpstr>
      <vt:lpstr>Trebuchet MS</vt:lpstr>
      <vt:lpstr>Воздушный поток</vt:lpstr>
      <vt:lpstr>1_Воздушный поток</vt:lpstr>
      <vt:lpstr>Часть 1. Методология научных исследований и академическое письмо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Элементы научной новизны  и практических результатов магистерских исследований</dc:title>
  <dc:creator>User</dc:creator>
  <cp:lastModifiedBy>Разумова Юлия</cp:lastModifiedBy>
  <cp:revision>200</cp:revision>
  <cp:lastPrinted>2017-02-20T05:52:11Z</cp:lastPrinted>
  <dcterms:created xsi:type="dcterms:W3CDTF">2016-10-09T02:40:13Z</dcterms:created>
  <dcterms:modified xsi:type="dcterms:W3CDTF">2023-09-27T02:44:43Z</dcterms:modified>
</cp:coreProperties>
</file>