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7" r:id="rId2"/>
    <p:sldId id="273" r:id="rId3"/>
    <p:sldId id="258" r:id="rId4"/>
    <p:sldId id="259" r:id="rId5"/>
    <p:sldId id="274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797675" cy="9926638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1F743-3062-4912-B433-C35EEFCC7999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176A0-1F0F-4D16-B690-4A3A7CDAC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313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468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2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2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912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79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889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62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74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91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56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74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A178-90FD-4A26-9CE1-B8122D69B4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112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8DBB-197E-4DBC-B895-4B9F292C8CF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3248C-F281-4AA9-B32A-FF4562E9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0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14550" y="266701"/>
            <a:ext cx="8324850" cy="3667125"/>
          </a:xfrm>
        </p:spPr>
        <p:txBody>
          <a:bodyPr/>
          <a:lstStyle/>
          <a:p>
            <a:pPr algn="ctr" eaLnBrk="1" hangingPunct="1"/>
            <a:r>
              <a:rPr lang="ru-RU" altLang="ru-RU" dirty="0"/>
              <a:t>А</a:t>
            </a:r>
            <a:r>
              <a:rPr lang="ru-RU" altLang="ru-RU" dirty="0" smtClean="0"/>
              <a:t>нализ и оценка финансовой </a:t>
            </a:r>
            <a:r>
              <a:rPr lang="ru-RU" altLang="ru-RU" dirty="0" smtClean="0"/>
              <a:t>устойчивости</a:t>
            </a:r>
          </a:p>
        </p:txBody>
      </p:sp>
    </p:spTree>
    <p:extLst>
      <p:ext uri="{BB962C8B-B14F-4D97-AF65-F5344CB8AC3E}">
        <p14:creationId xmlns:p14="http://schemas.microsoft.com/office/powerpoint/2010/main" val="3671983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Финансовая устойчивость</a:t>
            </a:r>
            <a:r>
              <a:rPr lang="ru-RU" sz="4000" dirty="0">
                <a:solidFill>
                  <a:srgbClr val="7030A0"/>
                </a:solidFill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836" y="2450766"/>
            <a:ext cx="106395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наличием финансовых резервов, позволяющих осуществлять и поддерживать деятельность компании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производить и продавать товары, работы и услуги, выплачивать полученные кредиты, а также, поддерживать ситуацию, когда доходы превышают расходы</a:t>
            </a:r>
            <a:endParaRPr lang="ru-RU" sz="2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360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782888" y="476251"/>
            <a:ext cx="6553200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Параметры для оценки финансовой устойчивости 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424114" y="1773239"/>
            <a:ext cx="3240087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Абсолютные показатели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888164" y="1773239"/>
            <a:ext cx="331152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Относительные показатели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888163" y="2565400"/>
            <a:ext cx="3384550" cy="1150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Коэффициенты финансовой</a:t>
            </a:r>
          </a:p>
          <a:p>
            <a:pPr algn="ctr" eaLnBrk="1" hangingPunct="1"/>
            <a:r>
              <a:rPr lang="ru-RU" altLang="ru-RU"/>
              <a:t>независимости,</a:t>
            </a:r>
          </a:p>
          <a:p>
            <a:pPr algn="ctr" eaLnBrk="1" hangingPunct="1"/>
            <a:r>
              <a:rPr lang="ru-RU" altLang="ru-RU"/>
              <a:t>задолженности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1919288" y="3933825"/>
            <a:ext cx="3313112" cy="1150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Источники средств для </a:t>
            </a:r>
          </a:p>
          <a:p>
            <a:pPr algn="ctr" eaLnBrk="1" hangingPunct="1"/>
            <a:r>
              <a:rPr lang="ru-RU" altLang="ru-RU"/>
              <a:t>формирования материально-</a:t>
            </a:r>
          </a:p>
          <a:p>
            <a:pPr algn="ctr" eaLnBrk="1" hangingPunct="1"/>
            <a:r>
              <a:rPr lang="ru-RU" altLang="ru-RU"/>
              <a:t>производственных запасов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5808664" y="4365625"/>
            <a:ext cx="180022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Величина </a:t>
            </a:r>
          </a:p>
          <a:p>
            <a:pPr algn="ctr" eaLnBrk="1" hangingPunct="1"/>
            <a:r>
              <a:rPr lang="ru-RU" altLang="ru-RU"/>
              <a:t>запасов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8183564" y="4005264"/>
            <a:ext cx="2160587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Абсолютный</a:t>
            </a:r>
          </a:p>
          <a:p>
            <a:pPr algn="ctr" eaLnBrk="1" hangingPunct="1"/>
            <a:r>
              <a:rPr lang="ru-RU" altLang="ru-RU"/>
              <a:t>показатель</a:t>
            </a:r>
          </a:p>
          <a:p>
            <a:pPr algn="ctr" eaLnBrk="1" hangingPunct="1"/>
            <a:r>
              <a:rPr lang="ru-RU" altLang="ru-RU"/>
              <a:t>Финансовой</a:t>
            </a:r>
          </a:p>
          <a:p>
            <a:pPr algn="ctr" eaLnBrk="1" hangingPunct="1"/>
            <a:r>
              <a:rPr lang="ru-RU" altLang="ru-RU"/>
              <a:t>устойчивости 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855913" y="5876925"/>
            <a:ext cx="7200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/>
              <a:t>Рисунок </a:t>
            </a:r>
            <a:r>
              <a:rPr lang="ru-RU" altLang="ru-RU" dirty="0" smtClean="0"/>
              <a:t>1 </a:t>
            </a:r>
            <a:r>
              <a:rPr lang="ru-RU" altLang="ru-RU" dirty="0"/>
              <a:t>– Показатели, характеризующие финансовую устойчивость предприятия </a:t>
            </a: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3719513" y="1412875"/>
            <a:ext cx="4824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6167438" y="10525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3719513" y="14128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8543925" y="14128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3719513" y="2133601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8543925" y="21336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5448300" y="46529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7824788" y="4581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7824788" y="4724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17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85825"/>
          </a:xfrm>
        </p:spPr>
        <p:txBody>
          <a:bodyPr/>
          <a:lstStyle/>
          <a:p>
            <a:pPr eaLnBrk="1" hangingPunct="1"/>
            <a:r>
              <a:rPr lang="ru-RU" altLang="ru-RU" sz="3200"/>
              <a:t>Основные источники финансирования запасов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 Собственный капитал (в части капитала собственников, направленных на формирование оборотных средств)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Долгосрочный заемный капитал (в части, формирующей чистый оборотный капитал)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Краткосрочные кредиты и займы </a:t>
            </a:r>
          </a:p>
        </p:txBody>
      </p:sp>
    </p:spTree>
    <p:extLst>
      <p:ext uri="{BB962C8B-B14F-4D97-AF65-F5344CB8AC3E}">
        <p14:creationId xmlns:p14="http://schemas.microsoft.com/office/powerpoint/2010/main" val="4214601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034" y="752030"/>
            <a:ext cx="999003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404040"/>
                </a:solidFill>
                <a:effectLst/>
                <a:latin typeface="inherit"/>
              </a:rPr>
              <a:t>Абсолютные показатели</a:t>
            </a:r>
            <a:r>
              <a:rPr lang="ru-RU" sz="2400" b="0" i="0" dirty="0" smtClean="0">
                <a:solidFill>
                  <a:srgbClr val="404040"/>
                </a:solidFill>
                <a:effectLst/>
                <a:latin typeface="OpenSans"/>
              </a:rPr>
              <a:t> </a:t>
            </a:r>
          </a:p>
          <a:p>
            <a:pPr algn="ctr"/>
            <a:endParaRPr lang="ru-RU" sz="2400" b="0" i="0" dirty="0" smtClean="0">
              <a:solidFill>
                <a:srgbClr val="404040"/>
              </a:solidFill>
              <a:effectLst/>
              <a:latin typeface="OpenSans"/>
            </a:endParaRPr>
          </a:p>
          <a:p>
            <a:pPr algn="ctr"/>
            <a:r>
              <a:rPr lang="ru-RU" sz="2400" b="0" i="0" dirty="0" smtClean="0">
                <a:solidFill>
                  <a:srgbClr val="404040"/>
                </a:solidFill>
                <a:effectLst/>
                <a:latin typeface="OpenSans"/>
              </a:rPr>
              <a:t>отражают каком состоянии находятся финансовые запасы организации, и каким источниками для их покрытия она располагает</a:t>
            </a:r>
          </a:p>
          <a:p>
            <a:pPr algn="ctr"/>
            <a:endParaRPr lang="ru-RU" sz="2400" dirty="0">
              <a:solidFill>
                <a:srgbClr val="404040"/>
              </a:solidFill>
              <a:latin typeface="OpenSans"/>
            </a:endParaRPr>
          </a:p>
          <a:p>
            <a:pPr algn="ctr"/>
            <a:endParaRPr lang="ru-RU" sz="2400" b="0" i="0" dirty="0" smtClean="0">
              <a:solidFill>
                <a:srgbClr val="404040"/>
              </a:solidFill>
              <a:effectLst/>
              <a:latin typeface="OpenSans"/>
            </a:endParaRPr>
          </a:p>
          <a:p>
            <a:r>
              <a:rPr lang="ru-RU" sz="2400" b="0" i="0" dirty="0" smtClean="0">
                <a:solidFill>
                  <a:srgbClr val="404040"/>
                </a:solidFill>
                <a:effectLst/>
                <a:latin typeface="OpenSans"/>
              </a:rPr>
              <a:t>Среди основных показателей выделяют следующие три:</a:t>
            </a:r>
          </a:p>
          <a:p>
            <a:endParaRPr lang="ru-RU" sz="2400" b="0" i="0" dirty="0" smtClean="0">
              <a:solidFill>
                <a:srgbClr val="404040"/>
              </a:solidFill>
              <a:effectLst/>
              <a:latin typeface="Open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404040"/>
                </a:solidFill>
                <a:effectLst/>
                <a:latin typeface="inherit"/>
              </a:rPr>
              <a:t>собственные оборотные средства (СОС);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b="0" i="0" dirty="0" smtClean="0">
              <a:solidFill>
                <a:srgbClr val="404040"/>
              </a:solidFill>
              <a:effectLst/>
              <a:latin typeface="inheri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404040"/>
                </a:solidFill>
                <a:effectLst/>
                <a:latin typeface="inherit"/>
              </a:rPr>
              <a:t>собственные и долгосрочные заемные источники (СДИ);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b="0" i="0" dirty="0" smtClean="0">
              <a:solidFill>
                <a:srgbClr val="404040"/>
              </a:solidFill>
              <a:effectLst/>
              <a:latin typeface="inheri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404040"/>
                </a:solidFill>
                <a:effectLst/>
                <a:latin typeface="inherit"/>
              </a:rPr>
              <a:t>итоговая сумма источников формирования запасов (ОВИ).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47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Определение типа финансовой устойчивости на основе абсолютных показателей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81200" y="2420889"/>
            <a:ext cx="8229600" cy="370527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Определение </a:t>
            </a:r>
            <a:r>
              <a:rPr lang="ru-RU" dirty="0" smtClean="0"/>
              <a:t>величины источников финансирования: СОС, СДИ, ОВИ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2.Определение излишка (недостатка) источников финансирования запасов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6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87375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3200" dirty="0"/>
              <a:t>Показатели оценки источников финансирования запасов</a:t>
            </a:r>
            <a:r>
              <a:rPr lang="ru-RU" sz="2400" dirty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640013" y="1196975"/>
            <a:ext cx="7772400" cy="532765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endParaRPr lang="ru-RU" altLang="ru-RU" sz="900"/>
          </a:p>
          <a:p>
            <a:pPr marL="609600" indent="-609600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endParaRPr lang="ru-RU" altLang="ru-RU" sz="900"/>
          </a:p>
          <a:p>
            <a:pPr marL="609600" indent="-609600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ru-RU" altLang="ru-RU" sz="2000"/>
              <a:t>Излишек (+) или недостаток (-) собственных оборотных средств для формирования запасов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sz="2000"/>
              <a:t>        излишек или недостаток СОС = (</a:t>
            </a:r>
            <a:r>
              <a:rPr lang="en-US" altLang="ru-RU" sz="2000"/>
              <a:t>III – I</a:t>
            </a:r>
            <a:r>
              <a:rPr lang="ru-RU" altLang="ru-RU" sz="2000"/>
              <a:t>)</a:t>
            </a:r>
            <a:r>
              <a:rPr lang="en-US" altLang="ru-RU" sz="2000"/>
              <a:t> – </a:t>
            </a:r>
            <a:r>
              <a:rPr lang="ru-RU" altLang="ru-RU" sz="2000"/>
              <a:t>стр. запасы ф.1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altLang="ru-RU" sz="2000"/>
          </a:p>
          <a:p>
            <a:pPr marL="609600" indent="-609600">
              <a:lnSpc>
                <a:spcPct val="80000"/>
              </a:lnSpc>
              <a:buFont typeface="Wingdings" panose="05000000000000000000" pitchFamily="2" charset="2"/>
              <a:buAutoNum type="arabicParenR" startAt="2"/>
            </a:pPr>
            <a:r>
              <a:rPr lang="ru-RU" altLang="ru-RU" sz="2000"/>
              <a:t>Излишек или недостаток собственного и долгосрочного заемного капитала (чистого оборотного капитала) для формирования запасов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sz="2000"/>
              <a:t>         излишек или недостаток СДИ = (</a:t>
            </a:r>
            <a:r>
              <a:rPr lang="en-US" altLang="ru-RU" sz="2000"/>
              <a:t>III</a:t>
            </a:r>
            <a:r>
              <a:rPr lang="ru-RU" altLang="ru-RU" sz="2000"/>
              <a:t> +</a:t>
            </a:r>
            <a:r>
              <a:rPr lang="en-US" altLang="ru-RU" sz="2000"/>
              <a:t>IV – I</a:t>
            </a:r>
            <a:r>
              <a:rPr lang="ru-RU" altLang="ru-RU" sz="2000"/>
              <a:t>)</a:t>
            </a:r>
            <a:r>
              <a:rPr lang="en-US" altLang="ru-RU" sz="2000"/>
              <a:t> – </a:t>
            </a:r>
            <a:r>
              <a:rPr lang="ru-RU" altLang="ru-RU" sz="2000"/>
              <a:t>стр. запасы ф.1</a:t>
            </a:r>
            <a:endParaRPr lang="en-US" altLang="ru-RU" sz="2000"/>
          </a:p>
          <a:p>
            <a:pPr marL="609600" indent="-609600">
              <a:lnSpc>
                <a:spcPct val="80000"/>
              </a:lnSpc>
              <a:buNone/>
            </a:pPr>
            <a:endParaRPr lang="ru-RU" altLang="ru-RU" sz="2000"/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ru-RU" sz="2000"/>
              <a:t>3)     </a:t>
            </a:r>
            <a:r>
              <a:rPr lang="ru-RU" altLang="ru-RU" sz="2000"/>
              <a:t>Излишек или недостаток общей величины основных источников для формирования запасов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sz="2000"/>
              <a:t>         излишек или недостаток ОВИ = (</a:t>
            </a:r>
            <a:r>
              <a:rPr lang="en-US" altLang="ru-RU" sz="2000"/>
              <a:t>III</a:t>
            </a:r>
            <a:r>
              <a:rPr lang="ru-RU" altLang="ru-RU" sz="2000"/>
              <a:t> +</a:t>
            </a:r>
            <a:r>
              <a:rPr lang="en-US" altLang="ru-RU" sz="2000"/>
              <a:t>IV </a:t>
            </a:r>
            <a:r>
              <a:rPr lang="ru-RU" altLang="ru-RU" sz="2000"/>
              <a:t>+ К0</a:t>
            </a:r>
            <a:r>
              <a:rPr lang="en-US" altLang="ru-RU" sz="2000"/>
              <a:t>– I</a:t>
            </a:r>
            <a:r>
              <a:rPr lang="ru-RU" altLang="ru-RU" sz="2000"/>
              <a:t>)</a:t>
            </a:r>
            <a:r>
              <a:rPr lang="en-US" altLang="ru-RU" sz="2000"/>
              <a:t> – </a:t>
            </a:r>
            <a:r>
              <a:rPr lang="ru-RU" altLang="ru-RU" sz="2000"/>
              <a:t>стр. запасы ф.1</a:t>
            </a:r>
            <a:endParaRPr lang="en-US" altLang="ru-RU" sz="2000"/>
          </a:p>
          <a:p>
            <a:pPr marL="609600" indent="-609600">
              <a:lnSpc>
                <a:spcPct val="80000"/>
              </a:lnSpc>
              <a:buNone/>
            </a:pPr>
            <a:endParaRPr lang="en-US" altLang="ru-RU" sz="2000"/>
          </a:p>
          <a:p>
            <a:pPr marL="609600" indent="-609600">
              <a:lnSpc>
                <a:spcPct val="80000"/>
              </a:lnSpc>
              <a:buNone/>
            </a:pPr>
            <a:endParaRPr lang="ru-RU" altLang="ru-RU" sz="2000"/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sz="200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127183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/>
              <a:t>Четыре типа финансовой устойчивости компании</a:t>
            </a:r>
            <a:endParaRPr lang="ru-RU" altLang="ru-RU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000375" y="1773239"/>
          <a:ext cx="6096000" cy="435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1033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Тип финансовой устойчивости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±</a:t>
                      </a:r>
                      <a:r>
                        <a:rPr lang="el-GR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Δ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 СОС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±</a:t>
                      </a:r>
                      <a:r>
                        <a:rPr lang="el-GR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Δ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 СДИ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±</a:t>
                      </a:r>
                      <a:r>
                        <a:rPr lang="el-GR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Δ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ea typeface="Arial Unicode MS"/>
                          <a:cs typeface="Arial Unicode MS"/>
                        </a:rPr>
                        <a:t> ОВИ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9" marB="45719"/>
                </a:tc>
              </a:tr>
              <a:tr h="8135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Абсолютная</a:t>
                      </a:r>
                      <a:r>
                        <a:rPr lang="ru-RU" sz="1400" baseline="0" dirty="0" smtClean="0"/>
                        <a:t> финансовая устойчивость</a:t>
                      </a:r>
                      <a:endParaRPr lang="ru-RU" sz="14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 +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+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+</a:t>
                      </a:r>
                      <a:endParaRPr lang="ru-RU" sz="1300" dirty="0"/>
                    </a:p>
                  </a:txBody>
                  <a:tcPr marT="45719" marB="45719"/>
                </a:tc>
              </a:tr>
              <a:tr h="8135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Нормальное состояние</a:t>
                      </a:r>
                      <a:endParaRPr lang="ru-RU" sz="14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+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+</a:t>
                      </a:r>
                      <a:endParaRPr lang="ru-RU" sz="1300" dirty="0"/>
                    </a:p>
                  </a:txBody>
                  <a:tcPr marT="45719" marB="45719"/>
                </a:tc>
              </a:tr>
              <a:tr h="8135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Предкризисное состояние</a:t>
                      </a:r>
                      <a:endParaRPr lang="ru-RU" sz="14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+</a:t>
                      </a:r>
                      <a:endParaRPr lang="ru-RU" sz="1300" dirty="0"/>
                    </a:p>
                  </a:txBody>
                  <a:tcPr marT="45719" marB="45719"/>
                </a:tc>
              </a:tr>
              <a:tr h="8135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Кризисное состояние</a:t>
                      </a:r>
                      <a:endParaRPr lang="ru-RU" sz="14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_</a:t>
                      </a:r>
                      <a:endParaRPr lang="ru-RU" sz="1300" dirty="0"/>
                    </a:p>
                  </a:txBody>
                  <a:tcPr marT="45719" marB="457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7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7366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200" dirty="0"/>
              <a:t>Четыре типа финансовой устойчивости компании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idx="1"/>
          </p:nvPr>
        </p:nvSpPr>
        <p:spPr>
          <a:xfrm>
            <a:off x="1992313" y="1125538"/>
            <a:ext cx="8229600" cy="4525962"/>
          </a:xfrm>
        </p:spPr>
        <p:txBody>
          <a:bodyPr vert="horz" lIns="92075" tIns="46038" rIns="92075" bIns="46038" rtlCol="0"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/>
              <a:t>Первый – абсолютная устойчивость финансового состояния, задается условием: (+СОС; +СДИ; +ОВИ)</a:t>
            </a:r>
          </a:p>
          <a:p>
            <a:pPr>
              <a:lnSpc>
                <a:spcPct val="80000"/>
              </a:lnSpc>
              <a:defRPr/>
            </a:pPr>
            <a:endParaRPr lang="ru-RU" sz="2400"/>
          </a:p>
          <a:p>
            <a:pPr>
              <a:lnSpc>
                <a:spcPct val="80000"/>
              </a:lnSpc>
              <a:defRPr/>
            </a:pPr>
            <a:r>
              <a:rPr lang="ru-RU" sz="2400"/>
              <a:t>Второй – нормальная устойчивость финансового состояния предприятия, гарантирующая его платежеспособность, соответствует следующему условию: (-СОС; +СДИ; +ОВИ)</a:t>
            </a:r>
          </a:p>
          <a:p>
            <a:pPr>
              <a:lnSpc>
                <a:spcPct val="80000"/>
              </a:lnSpc>
              <a:defRPr/>
            </a:pPr>
            <a:endParaRPr lang="ru-RU" sz="2400"/>
          </a:p>
          <a:p>
            <a:pPr>
              <a:lnSpc>
                <a:spcPct val="80000"/>
              </a:lnSpc>
              <a:defRPr/>
            </a:pPr>
            <a:r>
              <a:rPr lang="ru-RU" sz="2400"/>
              <a:t>Третий – неустойчивое финансовое состояние, характеризуемое нарушением платежеспособности: (-СОС; -СДИ; +ОВИ)</a:t>
            </a:r>
          </a:p>
          <a:p>
            <a:pPr>
              <a:lnSpc>
                <a:spcPct val="80000"/>
              </a:lnSpc>
              <a:defRPr/>
            </a:pPr>
            <a:endParaRPr lang="ru-RU" sz="2400"/>
          </a:p>
          <a:p>
            <a:pPr>
              <a:lnSpc>
                <a:spcPct val="80000"/>
              </a:lnSpc>
              <a:defRPr/>
            </a:pPr>
            <a:r>
              <a:rPr lang="ru-RU" sz="2400"/>
              <a:t>Четвертый – кризисное финансовое состояние, при котором предприятие находится на грани банкротства: (-СОС; -СДИ; -ОВИ)</a:t>
            </a:r>
          </a:p>
          <a:p>
            <a:pPr>
              <a:lnSpc>
                <a:spcPct val="80000"/>
              </a:lnSpc>
              <a:defRPr/>
            </a:pPr>
            <a:endParaRPr lang="ru-RU" sz="2400"/>
          </a:p>
          <a:p>
            <a:pPr>
              <a:lnSpc>
                <a:spcPct val="80000"/>
              </a:lnSpc>
              <a:buNone/>
              <a:defRPr/>
            </a:pPr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112099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4" y="214313"/>
            <a:ext cx="8218487" cy="406400"/>
          </a:xfrm>
        </p:spPr>
        <p:txBody>
          <a:bodyPr/>
          <a:lstStyle/>
          <a:p>
            <a:pPr eaLnBrk="1" hangingPunct="1"/>
            <a:r>
              <a:rPr lang="ru-RU" altLang="ru-RU" sz="1900" dirty="0"/>
              <a:t>Таблица </a:t>
            </a:r>
            <a:r>
              <a:rPr lang="ru-RU" altLang="ru-RU" sz="1900" dirty="0" smtClean="0"/>
              <a:t>1 – </a:t>
            </a:r>
            <a:r>
              <a:rPr lang="ru-RU" altLang="ru-RU" sz="1900" dirty="0"/>
              <a:t>Определение типа финансовой устойчивости компании «ХХХ» </a:t>
            </a:r>
          </a:p>
        </p:txBody>
      </p:sp>
      <p:graphicFrame>
        <p:nvGraphicFramePr>
          <p:cNvPr id="65603" name="Group 6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73873752"/>
              </p:ext>
            </p:extLst>
          </p:nvPr>
        </p:nvGraphicFramePr>
        <p:xfrm>
          <a:off x="1992313" y="788989"/>
          <a:ext cx="8424862" cy="5818286"/>
        </p:xfrm>
        <a:graphic>
          <a:graphicData uri="http://schemas.openxmlformats.org/drawingml/2006/table">
            <a:tbl>
              <a:tblPr/>
              <a:tblGrid>
                <a:gridCol w="5975350"/>
                <a:gridCol w="1223962"/>
                <a:gridCol w="1225550"/>
              </a:tblGrid>
              <a:tr h="77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Начало отчетного периода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Конец отчетного периода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 Капитал и резервы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364713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412485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Внеоборотные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активы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251813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473825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 Оборотные активы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344843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319214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Запасы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182499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192075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 Долгосрочные пассивы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2342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40070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 Краткосрочные обязательства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329601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340484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7. Собственные оборотные средства (СОС) п.1-п.2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112900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61340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 Собственные и долгосрочные источники (СДИ) п.5+п.7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115242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101410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9. Общая величина источников (ОВИ) п.8+п.6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444843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441894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10. Излишек или недостаток СОС для покрытия запасов п.7-п.4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-69599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-130735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11. 10. Излишек или недостаток СДИ для покрытия запасов п.8-п.4 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- 67257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-90665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 Излишек или недостаток ОВИ для покрытия запасов п.9-п.4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+262344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+249819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 Тип финансовой устойчивости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III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III</a:t>
                      </a:r>
                      <a:endParaRPr lang="ru-RU" sz="1800" dirty="0"/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53" name="Text Box 3"/>
          <p:cNvSpPr txBox="1">
            <a:spLocks noChangeArrowheads="1"/>
          </p:cNvSpPr>
          <p:nvPr/>
        </p:nvSpPr>
        <p:spPr bwMode="auto">
          <a:xfrm>
            <a:off x="7824788" y="476250"/>
            <a:ext cx="2627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В тысячах рублей</a:t>
            </a:r>
          </a:p>
        </p:txBody>
      </p:sp>
    </p:spTree>
    <p:extLst>
      <p:ext uri="{BB962C8B-B14F-4D97-AF65-F5344CB8AC3E}">
        <p14:creationId xmlns:p14="http://schemas.microsoft.com/office/powerpoint/2010/main" val="2293795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00"/>
          <p:cNvSpPr>
            <a:spLocks noGrp="1" noChangeArrowheads="1"/>
          </p:cNvSpPr>
          <p:nvPr>
            <p:ph type="title"/>
          </p:nvPr>
        </p:nvSpPr>
        <p:spPr>
          <a:xfrm>
            <a:off x="2135188" y="260351"/>
            <a:ext cx="8324850" cy="576263"/>
          </a:xfrm>
        </p:spPr>
        <p:txBody>
          <a:bodyPr/>
          <a:lstStyle/>
          <a:p>
            <a:pPr eaLnBrk="1" hangingPunct="1"/>
            <a:r>
              <a:rPr lang="ru-RU" altLang="ru-RU" sz="2400" dirty="0" smtClean="0"/>
              <a:t>Таблица 2 </a:t>
            </a:r>
            <a:r>
              <a:rPr lang="ru-RU" altLang="ru-RU" sz="2400" dirty="0"/>
              <a:t>– Показатели финансовой устойчивости компании</a:t>
            </a:r>
          </a:p>
        </p:txBody>
      </p:sp>
      <p:graphicFrame>
        <p:nvGraphicFramePr>
          <p:cNvPr id="70139" name="Group 50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9372661"/>
              </p:ext>
            </p:extLst>
          </p:nvPr>
        </p:nvGraphicFramePr>
        <p:xfrm>
          <a:off x="2208214" y="1055688"/>
          <a:ext cx="8459787" cy="5524500"/>
        </p:xfrm>
        <a:graphic>
          <a:graphicData uri="http://schemas.openxmlformats.org/drawingml/2006/table">
            <a:tbl>
              <a:tblPr/>
              <a:tblGrid>
                <a:gridCol w="574675"/>
                <a:gridCol w="2736850"/>
                <a:gridCol w="1296987"/>
                <a:gridCol w="385127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Пояснения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концент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ации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собственного капитала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ент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автономии,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циент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финансовой независимости)*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СС /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Вб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 этому показателю судят, насколько предприятие независимо от заемного капитала. В предприятие с высокой долей собственного капитала кредиторы более охотно вкладывают средства, представляют более выгодные условия кредитования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концентрации привлеченных средств (коэффициент финан -совой зависимости, коэффициент долга; индекс финансовой напряженности)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U2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ЗС / В б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Если доля заемных средств в валюте баланса снижается, то налицо тенденция укрепления финансовой устойчивости предприятия, что делает его более привлекательным для деловых партнеров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542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438150"/>
          </a:xfrm>
        </p:spPr>
        <p:txBody>
          <a:bodyPr/>
          <a:lstStyle/>
          <a:p>
            <a:pPr eaLnBrk="1" hangingPunct="1"/>
            <a:r>
              <a:rPr lang="ru-RU" altLang="ru-RU" sz="2000"/>
              <a:t>Продолжение таблицы</a:t>
            </a:r>
          </a:p>
        </p:txBody>
      </p:sp>
      <p:graphicFrame>
        <p:nvGraphicFramePr>
          <p:cNvPr id="72746" name="Group 4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11249064"/>
              </p:ext>
            </p:extLst>
          </p:nvPr>
        </p:nvGraphicFramePr>
        <p:xfrm>
          <a:off x="2279650" y="765176"/>
          <a:ext cx="7772400" cy="4511826"/>
        </p:xfrm>
        <a:graphic>
          <a:graphicData uri="http://schemas.openxmlformats.org/drawingml/2006/table">
            <a:tbl>
              <a:tblPr/>
              <a:tblGrid>
                <a:gridCol w="549275"/>
                <a:gridCol w="2735263"/>
                <a:gridCol w="1296987"/>
                <a:gridCol w="3190875"/>
              </a:tblGrid>
              <a:tr h="488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</a:t>
                      </a:r>
                    </a:p>
                  </a:txBody>
                  <a:tcPr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Пояснения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44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финан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совой зависимости (общий)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U3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ВБ / СК 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Рост данного показателя в динамике означает увели -чение доли заемных средс- тв в финансировании пред- приятия. Если данный показатель снижается до 1 (100 %), это значит, что владельцы полностью финансируют свое предпр-иятие 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обеспе- ченности собствен -ными источниками финансирования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U4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(СК – ВОА) : ОА 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Показывает какую часть оборотных активов финансируют собственники компании 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386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514350"/>
          </a:xfrm>
        </p:spPr>
        <p:txBody>
          <a:bodyPr/>
          <a:lstStyle/>
          <a:p>
            <a:pPr eaLnBrk="1" hangingPunct="1"/>
            <a:r>
              <a:rPr lang="ru-RU" altLang="ru-RU" sz="2000"/>
              <a:t>Продолжение таблицы</a:t>
            </a:r>
          </a:p>
        </p:txBody>
      </p:sp>
      <p:graphicFrame>
        <p:nvGraphicFramePr>
          <p:cNvPr id="74841" name="Group 8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67070032"/>
              </p:ext>
            </p:extLst>
          </p:nvPr>
        </p:nvGraphicFramePr>
        <p:xfrm>
          <a:off x="2135188" y="765176"/>
          <a:ext cx="8304212" cy="5794378"/>
        </p:xfrm>
        <a:graphic>
          <a:graphicData uri="http://schemas.openxmlformats.org/drawingml/2006/table">
            <a:tbl>
              <a:tblPr/>
              <a:tblGrid>
                <a:gridCol w="431800"/>
                <a:gridCol w="2592387"/>
                <a:gridCol w="1584325"/>
                <a:gridCol w="3695700"/>
              </a:tblGrid>
              <a:tr h="580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Пояснения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27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Коэффициенты структуры долгосрочных источников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8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Коэффициент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финан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совой зависимости капитализированных источников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U5 =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 : (СК + ДО)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Показывает долю заемного капитала в капитализиро- ванных источниках. Положительная динамика – негативная тенденция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0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Коэффициент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финан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совой независимости капитализированных источников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= СК : (СК + ДО)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Показывает долю собственного капитала в капитализированных источниках. Положительная динамика – позитивная тенденция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финансо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вого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левериджа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(финансового риска, коэффициент задолженности, плечо финансового рычага)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(КО +ДО) : СК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Показывают сколько заемных средств организация привлекла 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один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рубль вложенных в активы собственных средств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770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345400"/>
              </p:ext>
            </p:extLst>
          </p:nvPr>
        </p:nvGraphicFramePr>
        <p:xfrm>
          <a:off x="316194" y="476672"/>
          <a:ext cx="11656463" cy="6120406"/>
        </p:xfrm>
        <a:graphic>
          <a:graphicData uri="http://schemas.openxmlformats.org/drawingml/2006/table">
            <a:tbl>
              <a:tblPr/>
              <a:tblGrid>
                <a:gridCol w="2762584"/>
                <a:gridCol w="2923440"/>
                <a:gridCol w="2886139"/>
                <a:gridCol w="3084300"/>
              </a:tblGrid>
              <a:tr h="545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Коэффициенты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финансовой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устойчивости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Что характеризует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Расчет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Рекомендуемое значение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06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Коэффициент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обеспеченности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собственными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оборотными средствами (КО)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Долю собственных оборотных средств (чистого оборотного капитала) в оборотных активах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КО = СОС/ОА, где СОС — собственные оборотные средства, ОА — оборотные активы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Свыше 0,1 (или 10%).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Чем выше показатель, тем больше возможностей у предприятия в проведении независимой финансовой политики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2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Коэффициент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маневренности (Км)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Долю собственных оборотных средств в собственном капитале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Км = СОС/СК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0,2—0,5.Чем ближе значение показателя к верхней границе, тем больше у предприятия возможностей для финансового маневрирования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06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Коэффициент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постоянного актива (Кпа)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Долю собственного капитала, направляемую на покрытие немобильной части имущества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 err="1">
                          <a:latin typeface="+mn-lt"/>
                          <a:ea typeface="SimSun"/>
                        </a:rPr>
                        <a:t>Кпа</a:t>
                      </a: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 = ВОА/СК, где ВОА — </a:t>
                      </a:r>
                      <a:r>
                        <a:rPr lang="ru-RU" sz="1200" b="1" baseline="0" dirty="0" err="1">
                          <a:latin typeface="+mn-lt"/>
                          <a:ea typeface="SimSun"/>
                        </a:rPr>
                        <a:t>внеоборотные</a:t>
                      </a: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 активы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Для каждого предприятия показатель индивидуален. Его можно сравнить с показателем предприятия, имеющего абсолютную финансовую устойчивость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2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Коэффициент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 долгосрочного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привлечения заемных средств (Кпзс)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Долю долгосрочных заемных источников в валюте баланса заемщика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 err="1">
                          <a:latin typeface="+mn-lt"/>
                          <a:ea typeface="SimSun"/>
                        </a:rPr>
                        <a:t>Кпзс</a:t>
                      </a: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 = ДКЗ/ВБ, где ДКЗ — долгосрочные кредиты и займы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ОД—0,2 (10—20%). Превышение верхней границы характеризует усиление зависимости предприятия от внешних кредиторов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2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Коэффициент соотношения мобильных и и мобилизованных активов (Кс)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>
                          <a:latin typeface="+mn-lt"/>
                          <a:ea typeface="SimSun"/>
                        </a:rPr>
                        <a:t>Сколько оборотных активов приходится на каждый рубль внеоборотных активов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Кс = ОА/ВОА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0130" algn="l"/>
                        </a:tabLst>
                      </a:pPr>
                      <a:r>
                        <a:rPr lang="ru-RU" sz="1200" b="1" baseline="0" dirty="0">
                          <a:latin typeface="+mn-lt"/>
                          <a:ea typeface="SimSun"/>
                        </a:rPr>
                        <a:t>Индивидуален для каждого предприятия. Чем выше значение показателя, тем больше средств авансируется в оборотные (мобильные) активы</a:t>
                      </a:r>
                    </a:p>
                  </a:txBody>
                  <a:tcPr marL="35760" marR="35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16194" y="83588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6119813" algn="l"/>
              </a:tabLst>
            </a:pPr>
            <a:r>
              <a:rPr lang="ru-RU" altLang="zh-CN" sz="1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Таблица </a:t>
            </a:r>
            <a:r>
              <a:rPr lang="ru-RU" altLang="zh-CN" sz="1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3- </a:t>
            </a:r>
            <a:r>
              <a:rPr lang="ru-RU" altLang="zh-CN" sz="1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Коэффициенты финансовой устойчивости </a:t>
            </a:r>
            <a:endParaRPr lang="ru-RU" altLang="zh-CN" sz="8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9813" algn="l"/>
              </a:tabLst>
            </a:pPr>
            <a:endParaRPr lang="ru-RU" altLang="zh-CN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0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1450" y="1268414"/>
            <a:ext cx="6400800" cy="2281237"/>
          </a:xfrm>
        </p:spPr>
        <p:txBody>
          <a:bodyPr/>
          <a:lstStyle/>
          <a:p>
            <a:pPr eaLnBrk="1" hangingPunct="1"/>
            <a:r>
              <a:rPr lang="ru-RU" altLang="ru-RU" sz="3600"/>
              <a:t>Оценка и анализ внутрифирменной эффективности (деловой активности)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65387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200"/>
              <a:t>Показатели этого раздела позволяют получить ответы на следующий вопрос:</a:t>
            </a:r>
            <a:br>
              <a:rPr lang="ru-RU" sz="3200"/>
            </a:br>
            <a:endParaRPr lang="ru-RU" sz="320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600201"/>
            <a:ext cx="8435975" cy="4525963"/>
          </a:xfrm>
        </p:spPr>
        <p:txBody>
          <a:bodyPr/>
          <a:lstStyle/>
          <a:p>
            <a:pPr marL="609600" indent="-609600"/>
            <a:r>
              <a:rPr lang="ru-RU" altLang="ru-RU" sz="2400"/>
              <a:t>Динамично ли развивается организация?</a:t>
            </a:r>
          </a:p>
          <a:p>
            <a:pPr marL="609600" indent="-609600"/>
            <a:endParaRPr lang="en-US" altLang="ru-RU" sz="2400"/>
          </a:p>
          <a:p>
            <a:pPr marL="609600" indent="-609600"/>
            <a:endParaRPr lang="en-US" altLang="ru-RU" sz="2400"/>
          </a:p>
          <a:p>
            <a:pPr marL="609600" indent="-609600"/>
            <a:r>
              <a:rPr lang="ru-RU" altLang="ru-RU" sz="2400"/>
              <a:t>Какова оборачиваемость средств, вложенных в запасы и расчеты?</a:t>
            </a:r>
          </a:p>
          <a:p>
            <a:pPr marL="609600" indent="-609600"/>
            <a:endParaRPr lang="en-US" altLang="ru-RU" sz="2400"/>
          </a:p>
          <a:p>
            <a:pPr marL="609600" indent="-609600"/>
            <a:endParaRPr lang="en-US" altLang="ru-RU" sz="2400"/>
          </a:p>
          <a:p>
            <a:pPr marL="609600" indent="-609600"/>
            <a:r>
              <a:rPr lang="ru-RU" altLang="ru-RU" sz="2400"/>
              <a:t>Как долго омертвлены средства в производственном процессе?</a:t>
            </a:r>
          </a:p>
        </p:txBody>
      </p:sp>
    </p:spTree>
    <p:extLst>
      <p:ext uri="{BB962C8B-B14F-4D97-AF65-F5344CB8AC3E}">
        <p14:creationId xmlns:p14="http://schemas.microsoft.com/office/powerpoint/2010/main" val="2071754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47725"/>
          </a:xfrm>
        </p:spPr>
        <p:txBody>
          <a:bodyPr/>
          <a:lstStyle/>
          <a:p>
            <a:pPr eaLnBrk="1" hangingPunct="1"/>
            <a:r>
              <a:rPr lang="ru-RU" altLang="ru-RU" sz="2800"/>
              <a:t>Чем определяется деловая активность организации?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400"/>
              <a:t>Динамичность развития организации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sz="240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400"/>
              <a:t>Достижении поставленных целей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sz="240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400"/>
              <a:t>Эффективном использовании экономического потенциала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sz="240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400"/>
              <a:t>Расширении рынков сбыта</a:t>
            </a:r>
          </a:p>
        </p:txBody>
      </p:sp>
    </p:spTree>
    <p:extLst>
      <p:ext uri="{BB962C8B-B14F-4D97-AF65-F5344CB8AC3E}">
        <p14:creationId xmlns:p14="http://schemas.microsoft.com/office/powerpoint/2010/main" val="7458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/>
              <a:t>«Золотое правило» экономики организации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 smtClean="0"/>
              <a:t> </a:t>
            </a:r>
            <a:r>
              <a:rPr lang="ru-RU" altLang="ru-RU" smtClean="0"/>
              <a:t>100% </a:t>
            </a:r>
            <a:r>
              <a:rPr lang="en-US" altLang="ru-RU" smtClean="0"/>
              <a:t>&lt;</a:t>
            </a:r>
            <a:r>
              <a:rPr lang="ru-RU" altLang="ru-RU" smtClean="0"/>
              <a:t> Т акт.  </a:t>
            </a:r>
            <a:r>
              <a:rPr lang="en-US" altLang="ru-RU" smtClean="0"/>
              <a:t>&lt;</a:t>
            </a:r>
            <a:r>
              <a:rPr lang="ru-RU" altLang="ru-RU" smtClean="0"/>
              <a:t>   Т выр.  </a:t>
            </a:r>
            <a:r>
              <a:rPr lang="en-US" altLang="ru-RU" smtClean="0"/>
              <a:t>&lt;</a:t>
            </a:r>
            <a:r>
              <a:rPr lang="ru-RU" altLang="ru-RU" smtClean="0"/>
              <a:t>   Т приб.</a:t>
            </a:r>
            <a:endParaRPr lang="en-US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Т акт</a:t>
            </a:r>
            <a:r>
              <a:rPr lang="en-US" altLang="ru-RU" smtClean="0"/>
              <a:t>. –</a:t>
            </a:r>
            <a:r>
              <a:rPr lang="ru-RU" altLang="ru-RU" smtClean="0"/>
              <a:t> темпы роста активов органиазции</a:t>
            </a:r>
            <a:r>
              <a:rPr lang="en-US" altLang="ru-RU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Т выр</a:t>
            </a:r>
            <a:r>
              <a:rPr lang="en-US" altLang="ru-RU" smtClean="0"/>
              <a:t>.</a:t>
            </a:r>
            <a:r>
              <a:rPr lang="ru-RU" altLang="ru-RU" smtClean="0"/>
              <a:t> – темпы роста выручки</a:t>
            </a:r>
            <a:endParaRPr lang="en-US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Т приб</a:t>
            </a:r>
            <a:r>
              <a:rPr lang="en-US" altLang="ru-RU" smtClean="0"/>
              <a:t>.</a:t>
            </a:r>
            <a:r>
              <a:rPr lang="ru-RU" altLang="ru-RU" smtClean="0"/>
              <a:t> – темпы роста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189926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altLang="ru-RU" sz="3200">
                <a:solidFill>
                  <a:srgbClr val="080808"/>
                </a:solidFill>
              </a:rPr>
              <a:t>Оценка деловой активности организации с точки зрения анализа оборачиваемости средств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700213"/>
            <a:ext cx="8229600" cy="4824412"/>
          </a:xfrm>
        </p:spPr>
        <p:txBody>
          <a:bodyPr rtlCol="0">
            <a:normAutofit lnSpcReduction="10000"/>
          </a:bodyPr>
          <a:lstStyle/>
          <a:p>
            <a:pPr>
              <a:buNone/>
              <a:defRPr/>
            </a:pPr>
            <a:r>
              <a:rPr lang="ru-RU" sz="2400" dirty="0"/>
              <a:t> </a:t>
            </a:r>
            <a:r>
              <a:rPr lang="ru-RU" sz="2400" b="1" dirty="0">
                <a:solidFill>
                  <a:srgbClr val="080808"/>
                </a:solidFill>
              </a:rPr>
              <a:t>Коэффициент оборота</a:t>
            </a:r>
            <a:r>
              <a:rPr lang="ru-RU" sz="2400" dirty="0">
                <a:solidFill>
                  <a:srgbClr val="080808"/>
                </a:solidFill>
              </a:rPr>
              <a:t>  - количество оборотов, которое делает за анализируемый период оборотные активы организации или их  составляющие (для внеоборотных активов – ресурсоотдача)</a:t>
            </a:r>
          </a:p>
          <a:p>
            <a:pPr>
              <a:buNone/>
              <a:defRPr/>
            </a:pPr>
            <a:r>
              <a:rPr lang="ru-RU" sz="2400" dirty="0">
                <a:solidFill>
                  <a:srgbClr val="080808"/>
                </a:solidFill>
              </a:rPr>
              <a:t>                  </a:t>
            </a:r>
          </a:p>
          <a:p>
            <a:pPr algn="ctr">
              <a:buNone/>
              <a:defRPr/>
            </a:pPr>
            <a:r>
              <a:rPr lang="ru-RU" sz="2400" dirty="0">
                <a:solidFill>
                  <a:srgbClr val="080808"/>
                </a:solidFill>
              </a:rPr>
              <a:t> Коб =  Выручка : Объем ресурсов </a:t>
            </a:r>
          </a:p>
          <a:p>
            <a:pPr>
              <a:buNone/>
              <a:defRPr/>
            </a:pPr>
            <a:endParaRPr lang="ru-RU" sz="2400" dirty="0">
              <a:solidFill>
                <a:srgbClr val="080808"/>
              </a:solidFill>
            </a:endParaRPr>
          </a:p>
          <a:p>
            <a:pPr>
              <a:buNone/>
              <a:defRPr/>
            </a:pPr>
            <a:r>
              <a:rPr lang="ru-RU" sz="2400" b="1" dirty="0">
                <a:solidFill>
                  <a:srgbClr val="080808"/>
                </a:solidFill>
              </a:rPr>
              <a:t>Период оборота</a:t>
            </a:r>
            <a:r>
              <a:rPr lang="ru-RU" sz="2400" dirty="0">
                <a:solidFill>
                  <a:srgbClr val="080808"/>
                </a:solidFill>
              </a:rPr>
              <a:t> – период времени (дни) в течение которых те или иные виды оборотных активов трансформируются в деньги</a:t>
            </a:r>
          </a:p>
          <a:p>
            <a:pPr>
              <a:buNone/>
              <a:defRPr/>
            </a:pPr>
            <a:endParaRPr lang="ru-RU" sz="2400" dirty="0">
              <a:solidFill>
                <a:srgbClr val="080808"/>
              </a:solidFill>
            </a:endParaRPr>
          </a:p>
          <a:p>
            <a:pPr algn="ctr">
              <a:buNone/>
              <a:defRPr/>
            </a:pPr>
            <a:r>
              <a:rPr lang="ru-RU" sz="2400" dirty="0">
                <a:solidFill>
                  <a:srgbClr val="080808"/>
                </a:solidFill>
              </a:rPr>
              <a:t>Период оборота = (Среднегодовой объем ресурсов х 360) : Выручка</a:t>
            </a:r>
          </a:p>
        </p:txBody>
      </p:sp>
    </p:spTree>
    <p:extLst>
      <p:ext uri="{BB962C8B-B14F-4D97-AF65-F5344CB8AC3E}">
        <p14:creationId xmlns:p14="http://schemas.microsoft.com/office/powerpoint/2010/main" val="6617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47725"/>
          </a:xfrm>
        </p:spPr>
        <p:txBody>
          <a:bodyPr/>
          <a:lstStyle/>
          <a:p>
            <a:pPr eaLnBrk="1" hangingPunct="1"/>
            <a:r>
              <a:rPr lang="ru-RU" altLang="ru-RU" sz="3200">
                <a:solidFill>
                  <a:srgbClr val="080808"/>
                </a:solidFill>
              </a:rPr>
              <a:t>Операционный цикл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125538"/>
            <a:ext cx="8229600" cy="5256212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 </a:t>
            </a:r>
            <a:r>
              <a:rPr lang="ru-RU" altLang="ru-RU" sz="2400">
                <a:solidFill>
                  <a:srgbClr val="080808"/>
                </a:solidFill>
              </a:rPr>
              <a:t>ОПЦ = ОЗ + ОПП + ОГП + ОДЗ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ОПЦ – операционный цикл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ОЗ – период хранения сырья на складе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ОПП – период производственного процесса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ОГП – период хранения готовой продукции на складе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ОДЗ – Период расчетов с покупателями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                     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 ФЦ = ОПЦ – ОКЗ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400">
              <a:solidFill>
                <a:srgbClr val="080808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ФЦ – финансовый цикл организации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80808"/>
                </a:solidFill>
              </a:rPr>
              <a:t>ОКЗ – Период погашения кредиторской задолженности</a:t>
            </a:r>
          </a:p>
        </p:txBody>
      </p:sp>
    </p:spTree>
    <p:extLst>
      <p:ext uri="{BB962C8B-B14F-4D97-AF65-F5344CB8AC3E}">
        <p14:creationId xmlns:p14="http://schemas.microsoft.com/office/powerpoint/2010/main" val="86016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83cfc857fbe2ab75ed0953bdbe22838cf1f667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1285</Words>
  <Application>Microsoft Office PowerPoint</Application>
  <PresentationFormat>Широкоэкранный</PresentationFormat>
  <Paragraphs>256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 Unicode MS</vt:lpstr>
      <vt:lpstr>宋体</vt:lpstr>
      <vt:lpstr>宋体</vt:lpstr>
      <vt:lpstr>Arial</vt:lpstr>
      <vt:lpstr>Calibri</vt:lpstr>
      <vt:lpstr>Calibri Light</vt:lpstr>
      <vt:lpstr>inherit</vt:lpstr>
      <vt:lpstr>OpenSans</vt:lpstr>
      <vt:lpstr>Times New Roman</vt:lpstr>
      <vt:lpstr>Wingdings</vt:lpstr>
      <vt:lpstr>Тема Office</vt:lpstr>
      <vt:lpstr>Анализ и оценка финансовой устойчивости</vt:lpstr>
      <vt:lpstr>Финансовая устойчивость </vt:lpstr>
      <vt:lpstr>Презентация PowerPoint</vt:lpstr>
      <vt:lpstr>Основные источники финансирования запасов</vt:lpstr>
      <vt:lpstr>Презентация PowerPoint</vt:lpstr>
      <vt:lpstr>Определение типа финансовой устойчивости на основе абсолютных показателей</vt:lpstr>
      <vt:lpstr>Показатели оценки источников финансирования запасов </vt:lpstr>
      <vt:lpstr>Четыре типа финансовой устойчивости компании</vt:lpstr>
      <vt:lpstr>Четыре типа финансовой устойчивости компании</vt:lpstr>
      <vt:lpstr>Таблица 1 – Определение типа финансовой устойчивости компании «ХХХ» </vt:lpstr>
      <vt:lpstr>Таблица 2 – Показатели финансовой устойчивости компании</vt:lpstr>
      <vt:lpstr>Продолжение таблицы</vt:lpstr>
      <vt:lpstr>Продолжение таблицы</vt:lpstr>
      <vt:lpstr>Презентация PowerPoint</vt:lpstr>
      <vt:lpstr>Презентация PowerPoint</vt:lpstr>
      <vt:lpstr>Показатели этого раздела позволяют получить ответы на следующий вопрос: </vt:lpstr>
      <vt:lpstr>Чем определяется деловая активность организации?</vt:lpstr>
      <vt:lpstr>«Золотое правило» экономики организации</vt:lpstr>
      <vt:lpstr>Оценка деловой активности организации с точки зрения анализа оборачиваемости средств</vt:lpstr>
      <vt:lpstr>Операционный цикл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Ослопова Марина</dc:creator>
  <cp:lastModifiedBy>Ослопова Марина</cp:lastModifiedBy>
  <cp:revision>4</cp:revision>
  <cp:lastPrinted>2023-04-04T23:26:10Z</cp:lastPrinted>
  <dcterms:created xsi:type="dcterms:W3CDTF">2023-04-04T23:17:04Z</dcterms:created>
  <dcterms:modified xsi:type="dcterms:W3CDTF">2023-04-04T23:27:35Z</dcterms:modified>
</cp:coreProperties>
</file>