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1" r:id="rId3"/>
    <p:sldId id="257" r:id="rId4"/>
    <p:sldId id="258" r:id="rId5"/>
    <p:sldId id="259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4E074CE7-86F2-4D82-BF8D-E6E96FA8C7E6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ABB1B55-8138-4262-B074-6632B2698059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5353648-2A9E-4044-A217-C442CA5E53D3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C1EB56F-31E8-4D43-87B1-95A141F2CABD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AC83FF5-EA50-4D0C-B545-25B981DA26E4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FEE49E9-DC71-411D-AF65-7F75B3A598F8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307185F-94DF-4A8F-94A3-4CC155FCECB9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BF8FB08-2AA6-4041-89ED-C9E17259344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F534576-513E-4BCC-8851-5C16D540CD17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2D32D7B-B46A-4D11-AF16-A41B41980247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6ADBB75-DACB-4E10-A7E6-1FC4B083293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843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36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7C89EBAE-BCA4-4504-BF96-102645EDE08B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3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3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20713"/>
            <a:ext cx="7773987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/>
              <a:t>Тема 1. </a:t>
            </a:r>
            <a:br>
              <a:rPr lang="ru-RU" sz="4800" dirty="0" smtClean="0"/>
            </a:br>
            <a:r>
              <a:rPr lang="ru-RU" sz="4800" dirty="0" smtClean="0"/>
              <a:t>Системы документации</a:t>
            </a:r>
            <a:r>
              <a:rPr lang="ru-RU" sz="4800" smtClean="0"/>
              <a:t>. </a:t>
            </a:r>
            <a:endParaRPr lang="ru-RU" sz="4800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429000"/>
            <a:ext cx="7632700" cy="280828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Преподаватель – </a:t>
            </a:r>
          </a:p>
          <a:p>
            <a:pPr eaLnBrk="1" hangingPunct="1"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           к.полит.н., доцент Н.А. Царева</a:t>
            </a:r>
          </a:p>
          <a:p>
            <a:pPr eaLnBrk="1" hangingPunct="1"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           Кафедра ГТАП ИП ВГУЭС</a:t>
            </a:r>
          </a:p>
          <a:p>
            <a:pPr eaLnBrk="1" hangingPunct="1">
              <a:defRPr/>
            </a:pPr>
            <a:endParaRPr lang="ru-RU" sz="2800" dirty="0" smtClean="0"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defRPr/>
            </a:pPr>
            <a:endParaRPr lang="ru-RU" sz="9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84213" y="4048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323850" y="1557338"/>
            <a:ext cx="856932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20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8080375" cy="87471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Внешнее согласование в зависимости от содержания документа осуществляют в следующей очередности: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85750" y="1285875"/>
            <a:ext cx="8572500" cy="5311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+mj-lt"/>
              </a:rPr>
              <a:t>•    с подчиненными организациями, а также неподчиненными, когда последние выступают обязанной стороной в правоотношениях;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+mj-lt"/>
              </a:rPr>
              <a:t>•    с организациями и научно-производственными объединениями;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+mj-lt"/>
              </a:rPr>
              <a:t>•    с общественными организациями — при необходимости или в случаях, предусмотренных документами этих органов;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+mj-lt"/>
              </a:rPr>
              <a:t>•    с органами, осуществляющими государственный </a:t>
            </a:r>
            <a:r>
              <a:rPr lang="ru-RU" sz="2400" dirty="0" err="1" smtClean="0">
                <a:latin typeface="+mj-lt"/>
              </a:rPr>
              <a:t>надведомственный</a:t>
            </a:r>
            <a:r>
              <a:rPr lang="ru-RU" sz="2400" dirty="0" smtClean="0">
                <a:latin typeface="+mj-lt"/>
              </a:rPr>
              <a:t> контроль (надзор) в определенной области;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+mj-lt"/>
              </a:rPr>
              <a:t>•    с вышестоящими органами общей или отраслевой компетенции в случае, когда законодательством предусматривается возможность совершения управленческих действий только с разрешения этих органов.</a:t>
            </a:r>
          </a:p>
          <a:p>
            <a:pPr eaLnBrk="1" hangingPunct="1"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39750" y="765175"/>
            <a:ext cx="77724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1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1371600" y="3429000"/>
            <a:ext cx="640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000">
              <a:latin typeface="Arial Black" pitchFamily="34" charset="0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333375"/>
            <a:ext cx="8080375" cy="3382963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sz="2400" dirty="0" smtClean="0"/>
              <a:t>Обязательным является издание распорядительных документов по следующим вопросам: </a:t>
            </a:r>
            <a:br>
              <a:rPr lang="ru-RU" sz="2400" dirty="0" smtClean="0"/>
            </a:br>
            <a:r>
              <a:rPr lang="ru-RU" sz="2400" b="1" dirty="0" smtClean="0"/>
              <a:t>организационным </a:t>
            </a:r>
            <a:br>
              <a:rPr lang="ru-RU" sz="2400" b="1" dirty="0" smtClean="0"/>
            </a:br>
            <a:r>
              <a:rPr lang="ru-RU" sz="2400" b="1" dirty="0" smtClean="0"/>
              <a:t>планирования производства </a:t>
            </a:r>
            <a:br>
              <a:rPr lang="ru-RU" sz="2400" b="1" dirty="0" smtClean="0"/>
            </a:br>
            <a:r>
              <a:rPr lang="ru-RU" sz="2400" b="1" dirty="0" smtClean="0"/>
              <a:t>строительства, </a:t>
            </a:r>
            <a:br>
              <a:rPr lang="ru-RU" sz="2400" b="1" dirty="0" smtClean="0"/>
            </a:br>
            <a:r>
              <a:rPr lang="ru-RU" sz="2400" b="1" dirty="0" smtClean="0"/>
              <a:t>материально-технического снабжения </a:t>
            </a:r>
            <a:br>
              <a:rPr lang="ru-RU" sz="2400" b="1" dirty="0" smtClean="0"/>
            </a:br>
            <a:r>
              <a:rPr lang="ru-RU" sz="2400" b="1" dirty="0" smtClean="0"/>
              <a:t>сбыта </a:t>
            </a:r>
            <a:br>
              <a:rPr lang="ru-RU" sz="2400" b="1" dirty="0" smtClean="0"/>
            </a:br>
            <a:r>
              <a:rPr lang="ru-RU" sz="2400" b="1" dirty="0" smtClean="0"/>
              <a:t>финансов и кредита </a:t>
            </a:r>
            <a:br>
              <a:rPr lang="ru-RU" sz="2400" b="1" dirty="0" smtClean="0"/>
            </a:br>
            <a:r>
              <a:rPr lang="ru-RU" sz="2400" b="1" dirty="0" smtClean="0"/>
              <a:t>труда и заработной платы</a:t>
            </a:r>
            <a:r>
              <a:rPr lang="ru-RU" sz="1800" b="1" dirty="0" smtClean="0"/>
              <a:t> 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3933825"/>
            <a:ext cx="7772400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К распорядительным документам относятся: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приказ по основной деятельности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распоряжение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указание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постановление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решение</a:t>
            </a:r>
          </a:p>
          <a:p>
            <a:pPr eaLnBrk="1" hangingPunct="1"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84213" y="620713"/>
            <a:ext cx="7773987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2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1371600" y="3284538"/>
            <a:ext cx="6400800" cy="235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>
              <a:latin typeface="Arial Black" pitchFamily="34" charset="0"/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404813"/>
            <a:ext cx="8080375" cy="316865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/>
              <a:t>Отдельную группу составляют документы по личному составу</a:t>
            </a:r>
            <a:r>
              <a:rPr lang="ru-RU" sz="3200" dirty="0" smtClean="0"/>
              <a:t> –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это документы, характеризующие правовую, трудовую и служебную деятельность работников фирмы, </a:t>
            </a:r>
            <a:br>
              <a:rPr lang="ru-RU" sz="2400" dirty="0" smtClean="0"/>
            </a:br>
            <a:r>
              <a:rPr lang="ru-RU" sz="2400" dirty="0" smtClean="0"/>
              <a:t>создаются в результате трудовых отношений, возникающих между фирмой и сотрудниками. </a:t>
            </a:r>
            <a:br>
              <a:rPr lang="ru-RU" sz="24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3200" dirty="0" smtClean="0"/>
              <a:t>Виды документов по персоналу: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3789363"/>
            <a:ext cx="7772400" cy="2306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приказ по личному составу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трудовой договор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трудовая книжка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личное заявление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личное дело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личная карточка формы Т-2 и др. 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84213" y="549275"/>
            <a:ext cx="7772400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827088" y="1916113"/>
            <a:ext cx="79216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Tx/>
              <a:buAutoNum type="arabicPeriod"/>
            </a:pPr>
            <a:endParaRPr kumimoji="0" lang="ru-RU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476250"/>
            <a:ext cx="8080375" cy="12763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Подготовка распорядительного документа в условиях коллегиального принятия решения включает следующие этапы: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773238"/>
            <a:ext cx="7772400" cy="4679950"/>
          </a:xfrm>
        </p:spPr>
        <p:txBody>
          <a:bodyPr/>
          <a:lstStyle/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Выявление и диагностика проблемы, выбор варианта ее разрешения путем коллегиального обсуждения.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Подготовка материалов к заседанию коллегиального органа (КО). Готовится проект решения КО, аналитическая справка и проект рассылаются членам КО.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Обсуждение проблемы на заседании КО (протоколируется).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Принятие решения с оформлением протокола заседания.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Издание распорядительного документа (постановления, решения).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Доведение документа до исполнителя.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539750" y="1844675"/>
            <a:ext cx="8135938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AutoNum type="arabicPeriod"/>
            </a:pPr>
            <a:endParaRPr kumimoji="0" lang="ru-RU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8080375" cy="1287463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Порядок разработки распорядительных документов в условиях единоличного принятия решения включает следующие этапы: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916113"/>
            <a:ext cx="7772400" cy="4608512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Выявление проблемы и выбор варианта ее разрешения в виде издания приказа, распоряжения или указания.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Подготовка проекта распорядительного документа.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Согласование текста документа с заинтересованными подразделениями и должностными лицами.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Оформление документа в соответствии с действующими нормами и правилами.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Подписание документа.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sz="2400" dirty="0" smtClean="0">
                <a:latin typeface="+mj-lt"/>
              </a:rPr>
              <a:t>Доведение документа до исполнителя.</a:t>
            </a:r>
            <a:endParaRPr lang="ru-RU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457200" y="1989138"/>
            <a:ext cx="4038600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b="1" i="1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i="1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4648200" y="1916113"/>
            <a:ext cx="4038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b="1" i="1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>
          <a:xfrm>
            <a:off x="214313" y="260350"/>
            <a:ext cx="8715375" cy="22399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Информационно-справочные документы</a:t>
            </a:r>
            <a:r>
              <a:rPr lang="ru-RU" sz="2800" dirty="0" smtClean="0"/>
              <a:t> – </a:t>
            </a:r>
            <a:r>
              <a:rPr lang="ru-RU" sz="2400" dirty="0" smtClean="0"/>
              <a:t>совокупность документов, содержащих информацию о фактическом положении дел, служащих основанием для принятия решений, издания распорядительных документов. </a:t>
            </a:r>
            <a:br>
              <a:rPr lang="ru-RU" sz="2400" dirty="0" smtClean="0"/>
            </a:br>
            <a:r>
              <a:rPr lang="ru-RU" sz="2400" dirty="0" smtClean="0"/>
              <a:t>В состав информационно-справочных документов входят:</a:t>
            </a:r>
            <a:endParaRPr lang="ru-RU" sz="2400" i="1" dirty="0" smtClean="0"/>
          </a:p>
        </p:txBody>
      </p:sp>
      <p:sp>
        <p:nvSpPr>
          <p:cNvPr id="2663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2500313"/>
            <a:ext cx="3810000" cy="38814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докладная записка,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объяснительная записка,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служебная записка,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предложение,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представление,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заявление,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протокол,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акт,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справка, 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26631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2500313"/>
            <a:ext cx="3810000" cy="40005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сводка,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заключение,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отзыв,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перечень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список, 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обзоры,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отчеты,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графики,</a:t>
            </a:r>
          </a:p>
          <a:p>
            <a:pPr eaLnBrk="1" hangingPunct="1">
              <a:defRPr/>
            </a:pPr>
            <a:r>
              <a:rPr lang="ru-RU" sz="2400" dirty="0" smtClean="0">
                <a:latin typeface="+mj-lt"/>
              </a:rPr>
              <a:t> все разновидности переписки.</a:t>
            </a:r>
          </a:p>
        </p:txBody>
      </p:sp>
    </p:spTree>
  </p:cSld>
  <p:clrMapOvr>
    <a:masterClrMapping/>
  </p:clrMapOvr>
  <p:transition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457200" y="1600200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800"/>
              <a:t/>
            </a:r>
            <a:br>
              <a:rPr kumimoji="0" lang="ru-RU" sz="2800"/>
            </a:br>
            <a:endParaRPr kumimoji="0" lang="ru-RU" sz="2800"/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4648200" y="1600200"/>
            <a:ext cx="4038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 b="1" i="1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 sz="2800" b="1" i="1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4429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Содержанием переписки могут быть</a:t>
            </a:r>
            <a:r>
              <a:rPr lang="ru-RU" sz="2400" smtClean="0"/>
              <a:t> </a:t>
            </a:r>
          </a:p>
        </p:txBody>
      </p:sp>
      <p:sp>
        <p:nvSpPr>
          <p:cNvPr id="27654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484313"/>
            <a:ext cx="3810000" cy="4611687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запрос,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уведомление,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согласие,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претензия,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напоминание,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требование, </a:t>
            </a:r>
            <a:endParaRPr lang="ru-RU" dirty="0" smtClean="0">
              <a:latin typeface="+mj-lt"/>
            </a:endParaRPr>
          </a:p>
        </p:txBody>
      </p:sp>
      <p:sp>
        <p:nvSpPr>
          <p:cNvPr id="2765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557338"/>
            <a:ext cx="3810000" cy="4538662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разъяснение,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подтверждение,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просьба,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рекомендация,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гарантия, </a:t>
            </a:r>
          </a:p>
          <a:p>
            <a:pPr eaLnBrk="1" hangingPunct="1">
              <a:defRPr/>
            </a:pPr>
            <a:r>
              <a:rPr lang="ru-RU" b="1" i="1" dirty="0" smtClean="0">
                <a:latin typeface="+mj-lt"/>
              </a:rPr>
              <a:t>приглашение и др.</a:t>
            </a:r>
          </a:p>
        </p:txBody>
      </p:sp>
    </p:spTree>
  </p:cSld>
  <p:clrMapOvr>
    <a:masterClrMapping/>
  </p:clrMapOvr>
  <p:transition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Вопросы для самопроверки знаний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457200" y="765175"/>
            <a:ext cx="40386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1. Дайте определению понятию «система документации»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2. На какие группы разделяются все документы?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3. Комплекс взаимоувязанных документов, регламентирующих структуру, задачи, функции фирмы, организацию ее работы, права, обязанности и ответственность руководства и специалистов – это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1)организационно-правовые документы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2)распорядительные документы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3)информационно-справочные документы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4. В чем заключается управленческая функция, реализуемая в деятельности предприятий?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5. К каким документам по сроку действия относятся организационно-правовые документы?</a:t>
            </a: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4648200" y="765175"/>
            <a:ext cx="403860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6. Очередность процедуры внутреннего согласования.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7. Очередность процедуры внешнего согласования.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8. Назначение распорядительных документов.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9. Что является основанием для издания распорядительного документа?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10. Отличия в оформлении документов, издаваемых в условиях коллегиальности и документов, издаваемых единолично.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11. Дайте определению понятию «информационно-справочные документы».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1600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81915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Содержание 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571625"/>
            <a:ext cx="7772400" cy="4714875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dirty="0" smtClean="0"/>
              <a:t>Понятие «система документации». Основания классификации систем документации. 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ru-RU" dirty="0" smtClean="0"/>
              <a:t>Система организационно-правовой документации. 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ru-RU" dirty="0" smtClean="0"/>
              <a:t>Система распорядительной документации. 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ru-RU" dirty="0" smtClean="0"/>
              <a:t>Система информационно-справочной документации. 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357188"/>
            <a:ext cx="8080375" cy="5619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Рекомендуемая литература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75"/>
            <a:ext cx="8229600" cy="5238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Делопроизводство: Учебник для вузов/ Под общ.ред. проф. Т.В. Кузнецовой. – М: МЦФЭР., 2004.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Организация работы с документами. Учебник для вузов. Под ред. В.А. Кудряева. – М., 2001.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Охотников А.В., Булавина Е.А. Документоведение и делопроизводство: Учебное пособие. - Ростов н/Д., 2004.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Стенюков М.В. Документы. Делопроизводство. Практическое пособие. - М., 2003.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Чувенков А.Ю., Янковая В.Ф. Правила оформления документов: Комментарий к ГОСТ Р 6.30-2003. – М., 2004.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Пшенко А.В. Системы документации в организации // Секретарское дело.2004. №3-4.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2400" smtClean="0"/>
              <a:t>Сокова А.Н. Система управления качеством и система документации // Служба кадров. 2003. № 8.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583613" cy="8540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 smtClean="0"/>
              <a:t>Организационно-правовые документы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2625" y="1628775"/>
            <a:ext cx="7772400" cy="48244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комплекс взаимоувязанных документов, регламентирующих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структуру,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задачи,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функции фирмы,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организацию ее работы, </a:t>
            </a:r>
          </a:p>
          <a:p>
            <a:pPr eaLnBrk="1" hangingPunct="1">
              <a:defRPr/>
            </a:pPr>
            <a:r>
              <a:rPr lang="ru-RU" dirty="0" smtClean="0">
                <a:latin typeface="+mj-lt"/>
              </a:rPr>
              <a:t>права, обязанности и ответственность руководства и специалистов.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4213" y="476250"/>
            <a:ext cx="7772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1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331913" y="1773238"/>
            <a:ext cx="64008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AutoNum type="arabicPeriod"/>
            </a:pPr>
            <a:endParaRPr kumimoji="0" lang="ru-RU" sz="160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285750" y="571500"/>
            <a:ext cx="8477250" cy="20002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Основная управленческая функция, реализуемая в деятельности организаций, предприятий, - </a:t>
            </a:r>
            <a:br>
              <a:rPr lang="ru-RU" sz="2800" dirty="0" smtClean="0"/>
            </a:br>
            <a:r>
              <a:rPr lang="ru-RU" sz="2800" i="1" dirty="0" smtClean="0"/>
              <a:t>организация системы и процессов управления</a:t>
            </a:r>
            <a:r>
              <a:rPr lang="ru-RU" sz="2800" dirty="0" smtClean="0"/>
              <a:t>, т. е.: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85750" y="2714625"/>
            <a:ext cx="8358188" cy="3714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создание организации, включая выбор ее организационно-правовой формы;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регистрация организации;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установление ее структуры;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определение штатной численности, номенклатуры должностей руководителей, специалистов;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регламентация деятельности структурных подразделений и работников;</a:t>
            </a: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57188"/>
            <a:ext cx="8080375" cy="1000125"/>
          </a:xfrm>
        </p:spPr>
        <p:txBody>
          <a:bodyPr/>
          <a:lstStyle/>
          <a:p>
            <a:pPr>
              <a:defRPr/>
            </a:pPr>
            <a:r>
              <a:rPr lang="ru-RU" sz="3600" i="1" dirty="0" smtClean="0"/>
              <a:t>организация системы и процессов управления (продолжение)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428750"/>
            <a:ext cx="7772400" cy="50720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/>
              <a:t>формирование коллегиальных и совещательных органов управления;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/>
              <a:t>регламентация деятельности аппарата управления;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/>
              <a:t>лицензирование деятельности в необходимых случаях;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/>
              <a:t>установление режима работы и системы охраны;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/>
              <a:t>организация труда работников и оценка труда работников;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/>
              <a:t>реорганизация организации;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ru-RU" sz="2800" dirty="0" smtClean="0"/>
              <a:t>ликвидация организации и некоторые другие виды работ.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179388" y="1268413"/>
            <a:ext cx="871378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428625"/>
            <a:ext cx="8080375" cy="62388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К организационно-правовым документам относятся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196975"/>
            <a:ext cx="77724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устав организации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учредительный договор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положение об организации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положения о структурных подразделениях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положения о коллегиальных и совещательных органах учреждения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регламенты работы коллегиальных и совещательных органов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регламенты работы аппарата управления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структура и штатная численность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штатное расписание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инструкции по отдельным видам деятельности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должностные инструкции работникам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правила, памятки и др.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8313" y="260350"/>
            <a:ext cx="8229600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95288" y="620713"/>
            <a:ext cx="8424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1800">
                <a:solidFill>
                  <a:schemeClr val="tx2"/>
                </a:solidFill>
                <a:latin typeface="Arial" charset="0"/>
              </a:rPr>
              <a:t> </a:t>
            </a:r>
            <a:br>
              <a:rPr kumimoji="0" lang="ru-RU" sz="1800">
                <a:solidFill>
                  <a:schemeClr val="tx2"/>
                </a:solidFill>
                <a:latin typeface="Arial" charset="0"/>
              </a:rPr>
            </a:br>
            <a:endParaRPr kumimoji="0" lang="ru-RU" sz="1800">
              <a:latin typeface="Arial" charset="0"/>
            </a:endParaRP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260350"/>
            <a:ext cx="8080375" cy="720725"/>
          </a:xfrm>
        </p:spPr>
        <p:txBody>
          <a:bodyPr/>
          <a:lstStyle/>
          <a:p>
            <a:pPr eaLnBrk="1" hangingPunct="1"/>
            <a:r>
              <a:rPr lang="ru-RU" sz="4000" smtClean="0">
                <a:effectLst/>
              </a:rPr>
              <a:t>Гриф утверждения документа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5472112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2400" smtClean="0"/>
              <a:t>содержит следующие элементы:</a:t>
            </a:r>
            <a:br>
              <a:rPr lang="ru-RU" sz="2400" smtClean="0"/>
            </a:br>
            <a:endParaRPr lang="ru-RU" sz="24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2400" smtClean="0"/>
              <a:t>Слово «УТВЕРЖДАЮ» печатается прописными буквами без разбивки, без кавычек, без двоеточия на конце</a:t>
            </a:r>
            <a:br>
              <a:rPr lang="ru-RU" sz="2400" smtClean="0"/>
            </a:br>
            <a:endParaRPr lang="ru-RU" sz="24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2400" smtClean="0"/>
              <a:t>Наименование должности лица, утвердившего документ</a:t>
            </a:r>
            <a:br>
              <a:rPr lang="ru-RU" sz="2400" smtClean="0"/>
            </a:br>
            <a:endParaRPr lang="ru-RU" sz="24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2400" smtClean="0"/>
              <a:t>Личная подпись и ее расшифровка</a:t>
            </a:r>
            <a:br>
              <a:rPr lang="ru-RU" sz="2400" smtClean="0"/>
            </a:br>
            <a:endParaRPr lang="ru-RU" sz="24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2400" smtClean="0"/>
              <a:t>Дата утверждения документа (цифровым способом)</a:t>
            </a:r>
            <a:br>
              <a:rPr lang="ru-RU" sz="2400" smtClean="0"/>
            </a:br>
            <a:endParaRPr lang="ru-RU" sz="240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2400" smtClean="0"/>
              <a:t>Гриф утверждения располагают в правом верхнем углу первой страницы.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1800" i="1" smtClean="0">
                <a:solidFill>
                  <a:schemeClr val="tx2"/>
                </a:solidFill>
              </a:rPr>
              <a:t>Например</a:t>
            </a:r>
            <a:r>
              <a:rPr lang="ru-RU" sz="1800" smtClean="0">
                <a:solidFill>
                  <a:schemeClr val="tx2"/>
                </a:solidFill>
              </a:rPr>
              <a:t>:</a:t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>                                                         УТВЕРЖДАЮ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1800" smtClean="0">
                <a:solidFill>
                  <a:schemeClr val="tx2"/>
                </a:solidFill>
              </a:rPr>
              <a:t>                                                    Генеральный директор </a:t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>                                                       ЗАО «Восток»</a:t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>                                       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sz="1800" smtClean="0">
                <a:solidFill>
                  <a:schemeClr val="tx2"/>
                </a:solidFill>
              </a:rPr>
              <a:t>                                                 </a:t>
            </a:r>
            <a:r>
              <a:rPr lang="ru-RU" sz="1800" i="1" smtClean="0">
                <a:solidFill>
                  <a:schemeClr val="tx2"/>
                </a:solidFill>
              </a:rPr>
              <a:t>личная подпись</a:t>
            </a:r>
            <a:r>
              <a:rPr lang="ru-RU" sz="1800" smtClean="0">
                <a:solidFill>
                  <a:schemeClr val="tx2"/>
                </a:solidFill>
              </a:rPr>
              <a:t>  И.В.Сергеев</a:t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>                                                   20.04.2007  </a:t>
            </a:r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4213" y="5492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611188" y="1484313"/>
            <a:ext cx="8208962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080375" cy="8826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Внутреннее согласование проекта документа должно проводиться в следующей очередности: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268413"/>
            <a:ext cx="77724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с отраслевыми, функциональными, территориальными подразделениями, совещательными органами, с общественными организациями;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с работниками, ответственными за разрешение функциональных вопросов;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с финансовым подразделением или главным бухгалтером;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с юридической службой;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со службой документационного обеспечения;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dirty="0" smtClean="0">
                <a:latin typeface="+mj-lt"/>
              </a:rPr>
              <a:t>с заместителем председателя коллегиального органа или заместителем руководителя организации.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129</TotalTime>
  <Words>925</Words>
  <Application>Microsoft PowerPoint</Application>
  <PresentationFormat>Экран (4:3)</PresentationFormat>
  <Paragraphs>154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Times New Roman</vt:lpstr>
      <vt:lpstr>Arial</vt:lpstr>
      <vt:lpstr>Wingdings</vt:lpstr>
      <vt:lpstr>Calibri</vt:lpstr>
      <vt:lpstr>Tahoma</vt:lpstr>
      <vt:lpstr>Arial Black</vt:lpstr>
      <vt:lpstr>Training</vt:lpstr>
      <vt:lpstr>Тема 1.  Системы документации. </vt:lpstr>
      <vt:lpstr>Содержание </vt:lpstr>
      <vt:lpstr>Рекомендуемая литература</vt:lpstr>
      <vt:lpstr>Организационно-правовые документы</vt:lpstr>
      <vt:lpstr>Основная управленческая функция, реализуемая в деятельности организаций, предприятий, -  организация системы и процессов управления, т. е.:</vt:lpstr>
      <vt:lpstr>организация системы и процессов управления (продолжение)</vt:lpstr>
      <vt:lpstr>К организационно-правовым документам относятся</vt:lpstr>
      <vt:lpstr>Гриф утверждения документа</vt:lpstr>
      <vt:lpstr>Внутреннее согласование проекта документа должно проводиться в следующей очередности:</vt:lpstr>
      <vt:lpstr>Внешнее согласование в зависимости от содержания документа осуществляют в следующей очередности:</vt:lpstr>
      <vt:lpstr>Обязательным является издание распорядительных документов по следующим вопросам:  организационным  планирования производства  строительства,  материально-технического снабжения  сбыта  финансов и кредита  труда и заработной платы </vt:lpstr>
      <vt:lpstr>Отдельную группу составляют документы по личному составу –  это документы, характеризующие правовую, трудовую и служебную деятельность работников фирмы,  создаются в результате трудовых отношений, возникающих между фирмой и сотрудниками.   Виды документов по персоналу:</vt:lpstr>
      <vt:lpstr>Подготовка распорядительного документа в условиях коллегиального принятия решения включает следующие этапы:</vt:lpstr>
      <vt:lpstr>Порядок разработки распорядительных документов в условиях единоличного принятия решения включает следующие этапы:</vt:lpstr>
      <vt:lpstr>Информационно-справочные документы – совокупность документов, содержащих информацию о фактическом положении дел, служащих основанием для принятия решений, издания распорядительных документов.  В состав информационно-справочных документов входят:</vt:lpstr>
      <vt:lpstr>Содержанием переписки могут быть </vt:lpstr>
      <vt:lpstr>Слайд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 Системы документации.  </dc:title>
  <dc:creator>Grig</dc:creator>
  <cp:lastModifiedBy>tsar</cp:lastModifiedBy>
  <cp:revision>41</cp:revision>
  <dcterms:created xsi:type="dcterms:W3CDTF">2006-01-05T12:14:03Z</dcterms:created>
  <dcterms:modified xsi:type="dcterms:W3CDTF">2007-11-20T22:11:02Z</dcterms:modified>
</cp:coreProperties>
</file>