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-1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27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063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28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1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07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0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32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5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12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0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5783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35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2139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344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08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20FAE-98F6-4A60-BEAB-79F5739D1CCA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E61E3A-B0EB-460B-8CB8-B3B95F41C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04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4896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Общественное производство, типы и модели экономических систем.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569" y="553453"/>
            <a:ext cx="11827042" cy="602782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4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План:</a:t>
            </a:r>
          </a:p>
          <a:p>
            <a:pPr marL="742950" indent="-742950" algn="just">
              <a:lnSpc>
                <a:spcPct val="107000"/>
              </a:lnSpc>
              <a:buFont typeface="+mj-lt"/>
              <a:buAutoNum type="arabicPeriod"/>
            </a:pPr>
            <a:r>
              <a:rPr lang="ru-RU" sz="4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Потребности общества и экономика.</a:t>
            </a:r>
          </a:p>
          <a:p>
            <a:pPr marL="742950" indent="-742950" algn="just">
              <a:lnSpc>
                <a:spcPct val="107000"/>
              </a:lnSpc>
              <a:buFont typeface="+mj-lt"/>
              <a:buAutoNum type="arabicPeriod"/>
            </a:pPr>
            <a:r>
              <a:rPr lang="ru-RU" sz="4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Производство: ресурсы и факторы.</a:t>
            </a:r>
          </a:p>
          <a:p>
            <a:pPr marL="742950" indent="-742950" algn="just">
              <a:lnSpc>
                <a:spcPct val="107000"/>
              </a:lnSpc>
              <a:buFont typeface="+mj-lt"/>
              <a:buAutoNum type="arabicPeriod"/>
            </a:pPr>
            <a:r>
              <a:rPr lang="ru-RU" sz="4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Типы экономических систем.</a:t>
            </a:r>
          </a:p>
          <a:p>
            <a:pPr marL="742950" indent="-7429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4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Модели экономических систем.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3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81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7516" y="745362"/>
            <a:ext cx="11333747" cy="8899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r>
              <a:rPr lang="ru-RU" sz="2400" b="1" spc="10" dirty="0" smtClean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Потребности общества и экономика.</a:t>
            </a:r>
          </a:p>
          <a:p>
            <a:pPr marR="21590" lvl="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tabLst>
                <a:tab pos="1939290" algn="l"/>
              </a:tabLst>
            </a:pPr>
            <a:endParaRPr lang="ru-RU" sz="2400" b="1" spc="10" dirty="0" smtClean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Экономика производит 2 основных рода богатств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1) </a:t>
            </a:r>
            <a:r>
              <a:rPr lang="ru-RU" sz="20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предметы потребления (ПП)</a:t>
            </a:r>
            <a:r>
              <a:rPr lang="uk-UA" sz="20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</a:t>
            </a:r>
            <a:r>
              <a:rPr lang="uk-UA" sz="20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производства (СП).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2000" u="sng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Помимо натуральных форм богатство общества существует в совершенно ином виде.</a:t>
            </a:r>
            <a:endParaRPr lang="ru-RU" sz="2000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0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третий род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богатств - </a:t>
            </a:r>
            <a:r>
              <a:rPr lang="ru-RU" sz="20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деньги.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ru-RU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628650" algn="l"/>
                <a:tab pos="112903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необычайно упростился и ускорился рыночный обмен. Что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благоприятно сказалось на расширении производства всех полезных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вещей.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spc="10" dirty="0">
              <a:solidFill>
                <a:srgbClr val="00000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 smtClean="0">
              <a:solidFill>
                <a:srgbClr val="0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>
              <a:solidFill>
                <a:srgbClr val="00000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R="21590" lvl="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tabLst>
                <a:tab pos="1939290" algn="l"/>
              </a:tabLst>
            </a:pPr>
            <a:endParaRPr lang="ru-RU" sz="2000" b="1" spc="10" dirty="0" smtClean="0">
              <a:solidFill>
                <a:srgbClr val="0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>
              <a:solidFill>
                <a:srgbClr val="00000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 smtClean="0">
              <a:solidFill>
                <a:srgbClr val="0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>
              <a:solidFill>
                <a:srgbClr val="00000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 smtClean="0">
              <a:solidFill>
                <a:srgbClr val="0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b="1" spc="10" dirty="0">
              <a:solidFill>
                <a:srgbClr val="00000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marR="21590" lvl="0" indent="-342900" algn="ctr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  <a:tabLst>
                <a:tab pos="1939290" algn="l"/>
              </a:tabLs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70811" y="721895"/>
            <a:ext cx="10407315" cy="4475747"/>
            <a:chOff x="540" y="7704"/>
            <a:chExt cx="10440" cy="486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4500" y="7704"/>
              <a:ext cx="27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Производство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40" y="8964"/>
              <a:ext cx="3960" cy="6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Потребление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7380" y="8964"/>
              <a:ext cx="36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Распределение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380" y="9504"/>
              <a:ext cx="180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Рабочей силы и средств производства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9180" y="9504"/>
              <a:ext cx="180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Продуктов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320" y="11484"/>
              <a:ext cx="36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Обмен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320" y="12024"/>
              <a:ext cx="19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Деятельностью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6120" y="12024"/>
              <a:ext cx="18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Продуктами</a:t>
              </a: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4680" y="9144"/>
              <a:ext cx="2595" cy="14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Общественное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производство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14" name="Line 12"/>
            <p:cNvCxnSpPr>
              <a:cxnSpLocks noChangeShapeType="1"/>
            </p:cNvCxnSpPr>
            <p:nvPr/>
          </p:nvCxnSpPr>
          <p:spPr bwMode="auto">
            <a:xfrm flipH="1">
              <a:off x="1800" y="12024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3"/>
            <p:cNvCxnSpPr>
              <a:cxnSpLocks noChangeShapeType="1"/>
            </p:cNvCxnSpPr>
            <p:nvPr/>
          </p:nvCxnSpPr>
          <p:spPr bwMode="auto">
            <a:xfrm flipV="1">
              <a:off x="1800" y="10674"/>
              <a:ext cx="0" cy="1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14"/>
            <p:cNvCxnSpPr>
              <a:cxnSpLocks noChangeShapeType="1"/>
            </p:cNvCxnSpPr>
            <p:nvPr/>
          </p:nvCxnSpPr>
          <p:spPr bwMode="auto">
            <a:xfrm flipV="1">
              <a:off x="1800" y="7884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15"/>
            <p:cNvCxnSpPr>
              <a:cxnSpLocks noChangeShapeType="1"/>
            </p:cNvCxnSpPr>
            <p:nvPr/>
          </p:nvCxnSpPr>
          <p:spPr bwMode="auto">
            <a:xfrm>
              <a:off x="1800" y="7884"/>
              <a:ext cx="27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16"/>
            <p:cNvCxnSpPr>
              <a:cxnSpLocks noChangeShapeType="1"/>
            </p:cNvCxnSpPr>
            <p:nvPr/>
          </p:nvCxnSpPr>
          <p:spPr bwMode="auto">
            <a:xfrm>
              <a:off x="7200" y="7884"/>
              <a:ext cx="1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17"/>
            <p:cNvCxnSpPr>
              <a:cxnSpLocks noChangeShapeType="1"/>
            </p:cNvCxnSpPr>
            <p:nvPr/>
          </p:nvCxnSpPr>
          <p:spPr bwMode="auto">
            <a:xfrm>
              <a:off x="9180" y="7884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18"/>
            <p:cNvCxnSpPr>
              <a:cxnSpLocks noChangeShapeType="1"/>
            </p:cNvCxnSpPr>
            <p:nvPr/>
          </p:nvCxnSpPr>
          <p:spPr bwMode="auto">
            <a:xfrm>
              <a:off x="9180" y="10584"/>
              <a:ext cx="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19"/>
            <p:cNvCxnSpPr>
              <a:cxnSpLocks noChangeShapeType="1"/>
            </p:cNvCxnSpPr>
            <p:nvPr/>
          </p:nvCxnSpPr>
          <p:spPr bwMode="auto">
            <a:xfrm flipH="1">
              <a:off x="7920" y="12024"/>
              <a:ext cx="12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540" y="9594"/>
              <a:ext cx="12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Личное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800" y="9594"/>
              <a:ext cx="144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Производственное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240" y="9594"/>
              <a:ext cx="12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Общественное</a:t>
              </a:r>
              <a:endPara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2562726" y="5506301"/>
            <a:ext cx="7579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 1. Схема движения общественного продукта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7819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89" y="601579"/>
            <a:ext cx="10202779" cy="549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4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706" y="166346"/>
            <a:ext cx="11189368" cy="7400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50"/>
              </a:spcBef>
              <a:spcAft>
                <a:spcPts val="0"/>
              </a:spcAft>
            </a:pPr>
            <a:endParaRPr lang="ru-RU" sz="1400" b="1" u="sng" spc="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50"/>
              </a:spcBef>
              <a:spcAft>
                <a:spcPts val="0"/>
              </a:spcAft>
            </a:pPr>
            <a:endParaRPr lang="ru-RU" sz="1400" b="1" u="sng" spc="5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50"/>
              </a:spcBef>
              <a:spcAft>
                <a:spcPts val="0"/>
              </a:spcAft>
            </a:pPr>
            <a:r>
              <a:rPr lang="ru-RU" b="1" u="sng" spc="2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Потребность вообще</a:t>
            </a:r>
            <a:r>
              <a:rPr lang="ru-RU" b="1" spc="2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2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это психологическое состояние человека, </a:t>
            </a:r>
            <a:r>
              <a:rPr lang="ru-RU" spc="16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ощущаемая или осознаваемая им как "напряжение"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"неудовлетворенность", несоответствие между внутренними и внешними </a:t>
            </a:r>
            <a:r>
              <a:rPr lang="ru-RU" spc="1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условиями жизнедеятельности. </a:t>
            </a:r>
            <a:endParaRPr lang="ru-RU" b="1" u="sng" spc="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50"/>
              </a:spcBef>
              <a:spcAft>
                <a:spcPts val="0"/>
              </a:spcAft>
            </a:pPr>
            <a:r>
              <a:rPr lang="ru-RU" b="1" u="sng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Человеческие потребности весьма разнообразны. Различают: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240665" algn="l"/>
              </a:tabLst>
            </a:pPr>
            <a:r>
              <a:rPr lang="ru-RU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i="1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субъектам (носителям потребностей)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Bef>
                <a:spcPts val="25"/>
              </a:spcBef>
              <a:spcAft>
                <a:spcPts val="0"/>
              </a:spcAft>
              <a:tabLst>
                <a:tab pos="23495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индивидуальные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r>
              <a:rPr lang="ru-RU" spc="-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групповые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Bef>
                <a:spcPts val="25"/>
              </a:spcBef>
              <a:spcAft>
                <a:spcPts val="0"/>
              </a:spcAft>
              <a:tabLst>
                <a:tab pos="234950" algn="l"/>
              </a:tabLst>
            </a:pPr>
            <a:r>
              <a:rPr lang="ru-RU" spc="-4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коллективные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r>
              <a:rPr lang="ru-RU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общественные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240665" algn="l"/>
              </a:tabLst>
            </a:pPr>
            <a:r>
              <a:rPr lang="ru-RU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i="1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объекту (предмету на который они направлены)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Bef>
                <a:spcPts val="25"/>
              </a:spcBef>
              <a:spcAft>
                <a:spcPts val="0"/>
              </a:spcAft>
              <a:tabLst>
                <a:tab pos="23495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материальные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духовные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Bef>
                <a:spcPts val="50"/>
              </a:spcBef>
              <a:spcAft>
                <a:spcPts val="0"/>
              </a:spcAft>
              <a:tabLst>
                <a:tab pos="234950" algn="l"/>
              </a:tabLst>
            </a:pPr>
            <a:r>
              <a:rPr lang="ru-RU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этические (относятся к нравственности)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Bef>
                <a:spcPts val="50"/>
              </a:spcBef>
              <a:spcAft>
                <a:spcPts val="0"/>
              </a:spcAft>
              <a:tabLst>
                <a:tab pos="234950" algn="l"/>
              </a:tabLst>
            </a:pPr>
            <a:r>
              <a:rPr lang="ru-RU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эстетические (касающиеся искусства)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240665" algn="l"/>
              </a:tabLst>
            </a:pPr>
            <a:r>
              <a:rPr lang="ru-RU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i="1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сферам деятельности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Bef>
                <a:spcPts val="25"/>
              </a:spcBef>
              <a:spcAft>
                <a:spcPts val="0"/>
              </a:spcAft>
              <a:tabLst>
                <a:tab pos="234950" algn="l"/>
              </a:tabLst>
            </a:pPr>
            <a:r>
              <a:rPr lang="ru-RU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потребности труда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потребности общения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r>
              <a:rPr lang="ru-RU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рекреации (отдыха, восстановление работоспособности)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r>
              <a:rPr lang="ru-RU" spc="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экономические.</a:t>
            </a: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endParaRPr lang="ru-RU" sz="1400" spc="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endParaRPr lang="ru-RU" sz="1400" spc="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endParaRPr lang="ru-RU" sz="1400" spc="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endParaRPr lang="ru-RU" sz="1400" spc="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40385" algn="just">
              <a:lnSpc>
                <a:spcPct val="107000"/>
              </a:lnSpc>
              <a:spcAft>
                <a:spcPts val="0"/>
              </a:spcAft>
              <a:tabLst>
                <a:tab pos="234950" algn="l"/>
              </a:tabLs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21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5528"/>
          </a:xfrm>
        </p:spPr>
        <p:txBody>
          <a:bodyPr>
            <a:normAutofit fontScale="90000"/>
          </a:bodyPr>
          <a:lstStyle/>
          <a:p>
            <a:pPr indent="34290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spc="-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Пирамида потребностей современного человека</a:t>
            </a:r>
            <a:r>
              <a:rPr lang="uk-UA" sz="2400" b="1" spc="-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А. Маслоу</a:t>
            </a:r>
            <a:r>
              <a:rPr lang="ru-RU" sz="2400" b="1" spc="-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10653"/>
            <a:ext cx="10515600" cy="5582651"/>
          </a:xfrm>
        </p:spPr>
      </p:pic>
    </p:spTree>
    <p:extLst>
      <p:ext uri="{BB962C8B-B14F-4D97-AF65-F5344CB8AC3E}">
        <p14:creationId xmlns:p14="http://schemas.microsoft.com/office/powerpoint/2010/main" val="45890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5169" y="656725"/>
            <a:ext cx="11381874" cy="596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2400" b="1" spc="1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Производство: ресурсы и факторы</a:t>
            </a:r>
            <a:endParaRPr lang="ru-RU" sz="2400" b="1" spc="15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b="1" spc="1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6350" algn="ctr">
              <a:lnSpc>
                <a:spcPct val="107000"/>
              </a:lnSpc>
              <a:spcBef>
                <a:spcPts val="815"/>
              </a:spcBef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48" y="1475396"/>
            <a:ext cx="10496811" cy="414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2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1422" y="797621"/>
            <a:ext cx="112495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Экономика  различает следующие виды </a:t>
            </a:r>
            <a:r>
              <a:rPr lang="ru-RU" sz="2000" b="1" i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ресурсов производства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Базовые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то есть являются обязательным условием любого производства: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  <a:tabLst>
                <a:tab pos="603250" algn="l"/>
                <a:tab pos="628650" algn="l"/>
                <a:tab pos="80010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природные;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  <a:tabLst>
                <a:tab pos="603250" algn="l"/>
                <a:tab pos="80010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трудовые;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  <a:tabLst>
                <a:tab pos="603250" algn="l"/>
                <a:tab pos="80010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материальные;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Производственные по отношению к базовым: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603250" algn="l"/>
                <a:tab pos="71755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финансовые;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603250" algn="l"/>
                <a:tab pos="71755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информационные.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Главная причина ограниченности ресурсов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заключается в несоответствии существующий у общества возможностей удовлетворяющих имеющиеся потребности, то есть потребности, всегда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опережают возможности, которыми обладает производство.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603250" algn="l"/>
                <a:tab pos="717550" algn="l"/>
              </a:tabLs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6432" y="802904"/>
            <a:ext cx="10491535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 производства</a:t>
            </a:r>
            <a:r>
              <a:rPr lang="ru-RU" sz="2000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это ресурсы, приведенные в действие.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вида основных факторов производства: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488950" algn="l"/>
                <a:tab pos="112903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Земля;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488950" algn="l"/>
                <a:tab pos="112903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Wingdings" panose="05000000000000000000" pitchFamily="2" charset="2"/>
              <a:buChar char=""/>
              <a:tabLst>
                <a:tab pos="488950" algn="l"/>
                <a:tab pos="112903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Капитал.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Земля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имеет 2 смысла как фактор производства: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88645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вовлеченные в производство природные ресурсы всех видов;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88645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собственно земля естественный важнейший ресурс.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Труд</a:t>
            </a:r>
            <a:r>
              <a:rPr lang="ru-RU" sz="20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как фактор производства представляет собой процесс реализации способностей людей к производительной деятельности.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производственные материальные блага, которые используются для производства будущих благ.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Полотно 135"/>
          <p:cNvGrpSpPr/>
          <p:nvPr/>
        </p:nvGrpSpPr>
        <p:grpSpPr>
          <a:xfrm>
            <a:off x="854242" y="360948"/>
            <a:ext cx="10190748" cy="5678905"/>
            <a:chOff x="0" y="0"/>
            <a:chExt cx="5829300" cy="40005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0"/>
              <a:ext cx="5829300" cy="4000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" name="AutoShape 38"/>
            <p:cNvSpPr>
              <a:spLocks noChangeArrowheads="1"/>
            </p:cNvSpPr>
            <p:nvPr/>
          </p:nvSpPr>
          <p:spPr bwMode="auto">
            <a:xfrm>
              <a:off x="287341" y="114300"/>
              <a:ext cx="1485092" cy="68580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ВХОД</a:t>
              </a:r>
              <a:endPara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5" name="AutoShape 39"/>
            <p:cNvSpPr>
              <a:spLocks noChangeArrowheads="1"/>
            </p:cNvSpPr>
            <p:nvPr/>
          </p:nvSpPr>
          <p:spPr bwMode="auto">
            <a:xfrm>
              <a:off x="2286115" y="457200"/>
              <a:ext cx="1485933" cy="571500"/>
            </a:xfrm>
            <a:prstGeom prst="doubleWave">
              <a:avLst>
                <a:gd name="adj1" fmla="val 6500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Производство</a:t>
              </a:r>
              <a:endPara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6" name="AutoShape 40"/>
            <p:cNvSpPr>
              <a:spLocks noChangeArrowheads="1"/>
            </p:cNvSpPr>
            <p:nvPr/>
          </p:nvSpPr>
          <p:spPr bwMode="auto">
            <a:xfrm>
              <a:off x="4343367" y="571500"/>
              <a:ext cx="1140113" cy="68580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ВЫХОД</a:t>
              </a:r>
              <a:endPara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7" name="AutoShape 41"/>
            <p:cNvCxnSpPr>
              <a:cxnSpLocks noChangeShapeType="1"/>
              <a:stCxn id="4" idx="3"/>
              <a:endCxn id="5" idx="1"/>
            </p:cNvCxnSpPr>
            <p:nvPr/>
          </p:nvCxnSpPr>
          <p:spPr bwMode="auto">
            <a:xfrm>
              <a:off x="1772433" y="457200"/>
              <a:ext cx="513682" cy="2857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42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3772048" y="743373"/>
              <a:ext cx="571319" cy="17102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AutoShape 43"/>
            <p:cNvSpPr>
              <a:spLocks noChangeArrowheads="1"/>
            </p:cNvSpPr>
            <p:nvPr/>
          </p:nvSpPr>
          <p:spPr bwMode="auto">
            <a:xfrm>
              <a:off x="457728" y="1028700"/>
              <a:ext cx="1371501" cy="68580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РП</a:t>
              </a:r>
            </a:p>
          </p:txBody>
        </p:sp>
        <p:sp>
          <p:nvSpPr>
            <p:cNvPr id="10" name="AutoShape 44"/>
            <p:cNvSpPr>
              <a:spLocks noChangeArrowheads="1"/>
            </p:cNvSpPr>
            <p:nvPr/>
          </p:nvSpPr>
          <p:spPr bwMode="auto">
            <a:xfrm>
              <a:off x="2171684" y="1257300"/>
              <a:ext cx="1600365" cy="685800"/>
            </a:xfrm>
            <a:prstGeom prst="doubleWave">
              <a:avLst>
                <a:gd name="adj1" fmla="val 6500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Факторы производства</a:t>
              </a:r>
            </a:p>
          </p:txBody>
        </p:sp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4343367" y="1485900"/>
              <a:ext cx="1257069" cy="57150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Доходы</a:t>
              </a:r>
            </a:p>
          </p:txBody>
        </p:sp>
        <p:cxnSp>
          <p:nvCxnSpPr>
            <p:cNvPr id="12" name="AutoShape 46"/>
            <p:cNvCxnSpPr>
              <a:cxnSpLocks noChangeShapeType="1"/>
              <a:stCxn id="9" idx="3"/>
              <a:endCxn id="10" idx="1"/>
            </p:cNvCxnSpPr>
            <p:nvPr/>
          </p:nvCxnSpPr>
          <p:spPr bwMode="auto">
            <a:xfrm>
              <a:off x="1829229" y="1371600"/>
              <a:ext cx="342455" cy="228600"/>
            </a:xfrm>
            <a:prstGeom prst="bentConnector3">
              <a:avLst>
                <a:gd name="adj1" fmla="val 49907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47"/>
            <p:cNvCxnSpPr>
              <a:cxnSpLocks noChangeShapeType="1"/>
              <a:stCxn id="10" idx="3"/>
              <a:endCxn id="11" idx="1"/>
            </p:cNvCxnSpPr>
            <p:nvPr/>
          </p:nvCxnSpPr>
          <p:spPr bwMode="auto">
            <a:xfrm>
              <a:off x="3772048" y="1600200"/>
              <a:ext cx="571319" cy="17187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Rectangle 48"/>
            <p:cNvSpPr>
              <a:spLocks noChangeArrowheads="1"/>
            </p:cNvSpPr>
            <p:nvPr/>
          </p:nvSpPr>
          <p:spPr bwMode="auto">
            <a:xfrm>
              <a:off x="571319" y="2171700"/>
              <a:ext cx="1143478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Природные</a:t>
              </a:r>
            </a:p>
          </p:txBody>
        </p:sp>
        <p:sp>
          <p:nvSpPr>
            <p:cNvPr id="15" name="Rectangle 49"/>
            <p:cNvSpPr>
              <a:spLocks noChangeArrowheads="1"/>
            </p:cNvSpPr>
            <p:nvPr/>
          </p:nvSpPr>
          <p:spPr bwMode="auto">
            <a:xfrm>
              <a:off x="2286115" y="2171700"/>
              <a:ext cx="1143478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«Земля»</a:t>
              </a:r>
            </a:p>
          </p:txBody>
        </p:sp>
        <p:sp>
          <p:nvSpPr>
            <p:cNvPr id="16" name="Rectangle 50"/>
            <p:cNvSpPr>
              <a:spLocks noChangeArrowheads="1"/>
            </p:cNvSpPr>
            <p:nvPr/>
          </p:nvSpPr>
          <p:spPr bwMode="auto">
            <a:xfrm>
              <a:off x="4114503" y="2171700"/>
              <a:ext cx="1144320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«Рента»</a:t>
              </a:r>
            </a:p>
          </p:txBody>
        </p:sp>
        <p:cxnSp>
          <p:nvCxnSpPr>
            <p:cNvPr id="17" name="AutoShape 51"/>
            <p:cNvCxnSpPr>
              <a:cxnSpLocks noChangeShapeType="1"/>
              <a:stCxn id="9" idx="2"/>
              <a:endCxn id="14" idx="0"/>
            </p:cNvCxnSpPr>
            <p:nvPr/>
          </p:nvCxnSpPr>
          <p:spPr bwMode="auto">
            <a:xfrm flipH="1">
              <a:off x="1142637" y="1625600"/>
              <a:ext cx="841" cy="5461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52"/>
            <p:cNvCxnSpPr>
              <a:cxnSpLocks noChangeShapeType="1"/>
              <a:stCxn id="14" idx="3"/>
              <a:endCxn id="15" idx="1"/>
            </p:cNvCxnSpPr>
            <p:nvPr/>
          </p:nvCxnSpPr>
          <p:spPr bwMode="auto">
            <a:xfrm>
              <a:off x="1714797" y="2343573"/>
              <a:ext cx="571319" cy="8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53"/>
            <p:cNvCxnSpPr>
              <a:cxnSpLocks noChangeShapeType="1"/>
              <a:stCxn id="15" idx="3"/>
              <a:endCxn id="16" idx="1"/>
            </p:cNvCxnSpPr>
            <p:nvPr/>
          </p:nvCxnSpPr>
          <p:spPr bwMode="auto">
            <a:xfrm>
              <a:off x="3429594" y="2343573"/>
              <a:ext cx="684909" cy="8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54"/>
            <p:cNvSpPr>
              <a:spLocks noChangeArrowheads="1"/>
            </p:cNvSpPr>
            <p:nvPr/>
          </p:nvSpPr>
          <p:spPr bwMode="auto">
            <a:xfrm>
              <a:off x="571319" y="2743200"/>
              <a:ext cx="1257910" cy="571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Материальные и финансовые</a:t>
              </a:r>
            </a:p>
          </p:txBody>
        </p:sp>
        <p:sp>
          <p:nvSpPr>
            <p:cNvPr id="21" name="Rectangle 55"/>
            <p:cNvSpPr>
              <a:spLocks noChangeArrowheads="1"/>
            </p:cNvSpPr>
            <p:nvPr/>
          </p:nvSpPr>
          <p:spPr bwMode="auto">
            <a:xfrm>
              <a:off x="2286115" y="2857500"/>
              <a:ext cx="1143478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«Капитал»</a:t>
              </a:r>
            </a:p>
          </p:txBody>
        </p:sp>
        <p:sp>
          <p:nvSpPr>
            <p:cNvPr id="22" name="Rectangle 56"/>
            <p:cNvSpPr>
              <a:spLocks noChangeArrowheads="1"/>
            </p:cNvSpPr>
            <p:nvPr/>
          </p:nvSpPr>
          <p:spPr bwMode="auto">
            <a:xfrm>
              <a:off x="4114503" y="2857500"/>
              <a:ext cx="1143478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«Процент»</a:t>
              </a:r>
            </a:p>
          </p:txBody>
        </p:sp>
        <p:sp>
          <p:nvSpPr>
            <p:cNvPr id="23" name="Rectangle 57"/>
            <p:cNvSpPr>
              <a:spLocks noChangeArrowheads="1"/>
            </p:cNvSpPr>
            <p:nvPr/>
          </p:nvSpPr>
          <p:spPr bwMode="auto">
            <a:xfrm>
              <a:off x="571319" y="3543300"/>
              <a:ext cx="1144320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Трудовые</a:t>
              </a:r>
            </a:p>
          </p:txBody>
        </p:sp>
        <p:sp>
          <p:nvSpPr>
            <p:cNvPr id="24" name="Rectangle 58"/>
            <p:cNvSpPr>
              <a:spLocks noChangeArrowheads="1"/>
            </p:cNvSpPr>
            <p:nvPr/>
          </p:nvSpPr>
          <p:spPr bwMode="auto">
            <a:xfrm>
              <a:off x="2286115" y="3543300"/>
              <a:ext cx="1141796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«Труд»</a:t>
              </a:r>
            </a:p>
          </p:txBody>
        </p:sp>
        <p:sp>
          <p:nvSpPr>
            <p:cNvPr id="25" name="Rectangle 59"/>
            <p:cNvSpPr>
              <a:spLocks noChangeArrowheads="1"/>
            </p:cNvSpPr>
            <p:nvPr/>
          </p:nvSpPr>
          <p:spPr bwMode="auto">
            <a:xfrm>
              <a:off x="4114503" y="3543300"/>
              <a:ext cx="1143478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«З/плата»</a:t>
              </a:r>
            </a:p>
          </p:txBody>
        </p:sp>
        <p:cxnSp>
          <p:nvCxnSpPr>
            <p:cNvPr id="26" name="AutoShape 60"/>
            <p:cNvCxnSpPr>
              <a:cxnSpLocks noChangeShapeType="1"/>
              <a:stCxn id="20" idx="3"/>
              <a:endCxn id="21" idx="1"/>
            </p:cNvCxnSpPr>
            <p:nvPr/>
          </p:nvCxnSpPr>
          <p:spPr bwMode="auto">
            <a:xfrm>
              <a:off x="1829229" y="3029373"/>
              <a:ext cx="456887" cy="8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61"/>
            <p:cNvCxnSpPr>
              <a:cxnSpLocks noChangeShapeType="1"/>
              <a:stCxn id="21" idx="3"/>
              <a:endCxn id="22" idx="1"/>
            </p:cNvCxnSpPr>
            <p:nvPr/>
          </p:nvCxnSpPr>
          <p:spPr bwMode="auto">
            <a:xfrm>
              <a:off x="3429594" y="3029373"/>
              <a:ext cx="684909" cy="8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2"/>
            <p:cNvCxnSpPr>
              <a:cxnSpLocks noChangeShapeType="1"/>
              <a:stCxn id="23" idx="3"/>
              <a:endCxn id="24" idx="1"/>
            </p:cNvCxnSpPr>
            <p:nvPr/>
          </p:nvCxnSpPr>
          <p:spPr bwMode="auto">
            <a:xfrm>
              <a:off x="1715638" y="3715173"/>
              <a:ext cx="570477" cy="8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3"/>
            <p:cNvCxnSpPr>
              <a:cxnSpLocks noChangeShapeType="1"/>
              <a:stCxn id="24" idx="3"/>
              <a:endCxn id="25" idx="1"/>
            </p:cNvCxnSpPr>
            <p:nvPr/>
          </p:nvCxnSpPr>
          <p:spPr bwMode="auto">
            <a:xfrm>
              <a:off x="3427911" y="3715173"/>
              <a:ext cx="686592" cy="8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00011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6432" y="367968"/>
            <a:ext cx="10299032" cy="4740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Типы экономических систем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85" y="890338"/>
            <a:ext cx="9745578" cy="569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ee8a2c732fcc1346a36c68e518f6a7f1bdfad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</TotalTime>
  <Words>423</Words>
  <Application>Microsoft Office PowerPoint</Application>
  <PresentationFormat>Широкоэкранный</PresentationFormat>
  <Paragraphs>121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Gothic</vt:lpstr>
      <vt:lpstr>Georgia</vt:lpstr>
      <vt:lpstr>Times New Roman</vt:lpstr>
      <vt:lpstr>Wingdings</vt:lpstr>
      <vt:lpstr>Wingdings 3</vt:lpstr>
      <vt:lpstr>Легкий дым</vt:lpstr>
      <vt:lpstr>Общественное производство, типы и модели экономических систем. </vt:lpstr>
      <vt:lpstr>Презентация PowerPoint</vt:lpstr>
      <vt:lpstr>Презентация PowerPoint</vt:lpstr>
      <vt:lpstr>Презентация PowerPoint</vt:lpstr>
      <vt:lpstr>Презентация PowerPoint</vt:lpstr>
      <vt:lpstr>Пирамида потребностей современного человека по А. Маслоу.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Общественное производство, типы и модели экономических систем.</dc:title>
  <dc:creator>Учетная запись Майкрософт</dc:creator>
  <cp:lastModifiedBy>Кузубов Алексей</cp:lastModifiedBy>
  <cp:revision>15</cp:revision>
  <dcterms:created xsi:type="dcterms:W3CDTF">2015-09-21T23:23:23Z</dcterms:created>
  <dcterms:modified xsi:type="dcterms:W3CDTF">2018-05-24T05:35:54Z</dcterms:modified>
</cp:coreProperties>
</file>