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75" r:id="rId2"/>
    <p:sldId id="299" r:id="rId3"/>
    <p:sldId id="307" r:id="rId4"/>
    <p:sldId id="327" r:id="rId5"/>
    <p:sldId id="322" r:id="rId6"/>
    <p:sldId id="308" r:id="rId7"/>
    <p:sldId id="310" r:id="rId8"/>
    <p:sldId id="321" r:id="rId9"/>
    <p:sldId id="311" r:id="rId10"/>
    <p:sldId id="313" r:id="rId11"/>
    <p:sldId id="324" r:id="rId12"/>
    <p:sldId id="326" r:id="rId13"/>
    <p:sldId id="314" r:id="rId14"/>
    <p:sldId id="315" r:id="rId15"/>
    <p:sldId id="316" r:id="rId16"/>
    <p:sldId id="317" r:id="rId17"/>
    <p:sldId id="318" r:id="rId18"/>
    <p:sldId id="306" r:id="rId19"/>
    <p:sldId id="257" r:id="rId20"/>
    <p:sldId id="269" r:id="rId21"/>
    <p:sldId id="259" r:id="rId22"/>
    <p:sldId id="261" r:id="rId23"/>
    <p:sldId id="260" r:id="rId24"/>
    <p:sldId id="262" r:id="rId25"/>
    <p:sldId id="263" r:id="rId26"/>
    <p:sldId id="293" r:id="rId27"/>
    <p:sldId id="266" r:id="rId28"/>
    <p:sldId id="283" r:id="rId29"/>
    <p:sldId id="284" r:id="rId30"/>
    <p:sldId id="265" r:id="rId31"/>
    <p:sldId id="328" r:id="rId32"/>
    <p:sldId id="329" r:id="rId33"/>
    <p:sldId id="323" r:id="rId34"/>
    <p:sldId id="320" r:id="rId35"/>
    <p:sldId id="296" r:id="rId36"/>
    <p:sldId id="297" r:id="rId37"/>
    <p:sldId id="264" r:id="rId38"/>
  </p:sldIdLst>
  <p:sldSz cx="9144000" cy="6858000" type="screen4x3"/>
  <p:notesSz cx="6858000" cy="9945688"/>
  <p:custDataLst>
    <p:tags r:id="rId4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655"/>
    <a:srgbClr val="543AF2"/>
    <a:srgbClr val="0033CC"/>
    <a:srgbClr val="202079"/>
    <a:srgbClr val="F6F8B8"/>
    <a:srgbClr val="B7AFFF"/>
    <a:srgbClr val="333366"/>
    <a:srgbClr val="005EB2"/>
    <a:srgbClr val="5990D6"/>
    <a:srgbClr val="EF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5" autoAdjust="0"/>
    <p:restoredTop sz="94660" autoAdjust="0"/>
  </p:normalViewPr>
  <p:slideViewPr>
    <p:cSldViewPr snapToGrid="0">
      <p:cViewPr varScale="1">
        <p:scale>
          <a:sx n="56" d="100"/>
          <a:sy n="56" d="100"/>
        </p:scale>
        <p:origin x="1592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161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685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8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1208315" y="2162550"/>
            <a:ext cx="6849836" cy="194673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none"/>
        </p:style>
        <p:txBody>
          <a:bodyPr anchor="b">
            <a:noAutofit/>
          </a:bodyPr>
          <a:lstStyle>
            <a:lvl1pPr algn="ctr">
              <a:buNone/>
              <a:defRPr sz="3000" b="0" cap="none" spc="0" baseline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«Название темы»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100" baseline="0">
                <a:solidFill>
                  <a:schemeClr val="accent1">
                    <a:lumMod val="90000"/>
                  </a:schemeClr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4751613" y="779143"/>
            <a:ext cx="4392387" cy="309600"/>
          </a:xfrm>
        </p:spPr>
        <p:txBody>
          <a:bodyPr>
            <a:noAutofit/>
          </a:bodyPr>
          <a:lstStyle>
            <a:lvl1pPr algn="r">
              <a:buNone/>
              <a:defRPr sz="14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«Название кафедры»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4751613" y="205862"/>
            <a:ext cx="4392383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Дисциплина «Название дисциплины»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3129336" y="4668948"/>
            <a:ext cx="5418667" cy="573733"/>
          </a:xfrm>
        </p:spPr>
        <p:txBody>
          <a:bodyPr>
            <a:noAutofit/>
          </a:bodyPr>
          <a:lstStyle>
            <a:lvl1pPr algn="ct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Преподаватель </a:t>
            </a:r>
          </a:p>
        </p:txBody>
      </p: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46" y="73645"/>
            <a:ext cx="427139" cy="90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3" y="6274800"/>
            <a:ext cx="8066671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628597" y="4199"/>
            <a:ext cx="7886808" cy="6552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anchor="ctr" anchorCtr="0">
            <a:normAutofit/>
          </a:bodyPr>
          <a:lstStyle>
            <a:lvl1pPr algn="ctr">
              <a:buNone/>
              <a:defRPr lang="ru-RU" sz="2400" b="0" i="0" kern="1200" cap="none" spc="0" baseline="0" dirty="0">
                <a:ln w="0"/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2" y="6274800"/>
            <a:ext cx="8060399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-1" y="4560890"/>
            <a:ext cx="9144000" cy="22970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marL="0" indent="0" algn="just">
              <a:spcBef>
                <a:spcPct val="10000"/>
              </a:spcBef>
              <a:buClr>
                <a:srgbClr val="FF0000"/>
              </a:buClr>
              <a:buSzPct val="120000"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 dirty="0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b="1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  <a:p>
            <a:pPr lvl="0"/>
            <a:endParaRPr lang="ru-RU" dirty="0"/>
          </a:p>
        </p:txBody>
      </p:sp>
      <p:sp>
        <p:nvSpPr>
          <p:cNvPr id="11" name="Блок-схема: ссылка на другую страницу 10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18" descr="bluelogo4"/>
          <p:cNvPicPr>
            <a:picLocks noChangeAspect="1" noChangeArrowheads="1"/>
          </p:cNvPicPr>
          <p:nvPr userDrawn="1"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174" y="73479"/>
            <a:ext cx="325499" cy="69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302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437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718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8517600" y="6274800"/>
            <a:ext cx="642505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85176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00" y="0"/>
            <a:ext cx="7887600" cy="655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8060400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517600" y="6274800"/>
            <a:ext cx="612648" cy="580988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2" name="Picture 18" descr="bluelogo4"/>
          <p:cNvPicPr>
            <a:picLocks noChangeAspect="1" noChangeArrowheads="1"/>
          </p:cNvPicPr>
          <p:nvPr userDrawn="1"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2" y="6315360"/>
            <a:ext cx="264057" cy="49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  <p:sldLayoutId id="2147483665" r:id="rId12"/>
    <p:sldLayoutId id="2147483666" r:id="rId13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0" i="0" kern="1200" cap="none" spc="0" baseline="0" dirty="0">
          <a:ln w="0"/>
          <a:solidFill>
            <a:schemeClr val="tx1"/>
          </a:solidFill>
          <a:effectLst/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2%D0%BE%D0%B2%D0%B0%D1%80" TargetMode="External"/><Relationship Id="rId2" Type="http://schemas.openxmlformats.org/officeDocument/2006/relationships/hyperlink" Target="https://ru.wikipedia.org/wiki/%D0%92%D1%81%D0%B5%D0%BE%D0%B1%D1%89%D0%B8%D0%B9_%D1%8D%D0%BA%D0%B2%D0%B8%D0%B2%D0%B0%D0%BB%D0%B5%D0%BD%D1%8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9B%D0%B8%D0%BA%D0%B2%D0%B8%D0%B4%D0%BD%D0%BE%D1%81%D1%82%D1%8C#%D0%9B%D0%B8%D0%BA%D0%B2%D0%B8%D0%B4%D0%BD%D0%BE%D1%81%D1%82%D1%8C_%D0%B4%D0%B5%D0%BD%D0%B5%D0%B3" TargetMode="External"/><Relationship Id="rId4" Type="http://schemas.openxmlformats.org/officeDocument/2006/relationships/hyperlink" Target="https://ru.wikipedia.org/wiki/%D0%A3%D1%81%D0%BB%D1%83%D0%B3%D0%B0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3645725" y="205862"/>
            <a:ext cx="5498271" cy="993546"/>
          </a:xfrm>
        </p:spPr>
        <p:txBody>
          <a:bodyPr/>
          <a:lstStyle/>
          <a:p>
            <a:r>
              <a:rPr lang="ru-RU" sz="2400" dirty="0"/>
              <a:t>Стратегии и современная модель управления  в сфере денежно-кредитных отношений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751613" y="4868883"/>
            <a:ext cx="3796390" cy="475013"/>
          </a:xfrm>
        </p:spPr>
        <p:txBody>
          <a:bodyPr/>
          <a:lstStyle/>
          <a:p>
            <a:r>
              <a:rPr lang="ru-RU" sz="2000" dirty="0"/>
              <a:t>Д.э.н., проф. </a:t>
            </a:r>
            <a:r>
              <a:rPr lang="ru-RU" sz="2000" dirty="0" err="1"/>
              <a:t>В.В.Савалей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71896" y="2066306"/>
            <a:ext cx="75289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Тема 1</a:t>
            </a:r>
          </a:p>
          <a:p>
            <a:pPr algn="ctr"/>
            <a:r>
              <a:rPr lang="ru-RU" sz="3200" dirty="0" smtClean="0"/>
              <a:t>Теоретико-прикладные  основы денежно-кредитных отношений и денежно-кредитного регулирования</a:t>
            </a:r>
            <a:endParaRPr lang="ru-RU" sz="3200" dirty="0"/>
          </a:p>
        </p:txBody>
      </p:sp>
      <p:sp>
        <p:nvSpPr>
          <p:cNvPr id="9" name="Текст 3"/>
          <p:cNvSpPr>
            <a:spLocks noGrp="1"/>
          </p:cNvSpPr>
          <p:nvPr>
            <p:ph type="body" sz="quarter" idx="11"/>
          </p:nvPr>
        </p:nvSpPr>
        <p:spPr>
          <a:xfrm>
            <a:off x="4536374" y="5343896"/>
            <a:ext cx="4392387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280045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827074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>1.1 Сущность денежно-кредитных отношений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25630" y="914400"/>
            <a:ext cx="8775865" cy="510539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   Денежно-кредитные </a:t>
            </a:r>
            <a:r>
              <a:rPr lang="ru-RU" dirty="0"/>
              <a:t>отношения </a:t>
            </a:r>
            <a:r>
              <a:rPr lang="ru-RU" dirty="0" smtClean="0"/>
              <a:t>– это общественные </a:t>
            </a:r>
            <a:r>
              <a:rPr lang="ru-RU" dirty="0"/>
              <a:t>отношения в сфере регулирования денежного </a:t>
            </a:r>
            <a:r>
              <a:rPr lang="ru-RU" dirty="0" smtClean="0"/>
              <a:t>обращения и кредита (государственного </a:t>
            </a:r>
            <a:r>
              <a:rPr lang="ru-RU" dirty="0"/>
              <a:t>и </a:t>
            </a:r>
            <a:r>
              <a:rPr lang="ru-RU" dirty="0" smtClean="0"/>
              <a:t>банковского). </a:t>
            </a:r>
          </a:p>
          <a:p>
            <a:r>
              <a:rPr lang="ru-RU" dirty="0"/>
              <a:t> </a:t>
            </a:r>
            <a:r>
              <a:rPr lang="ru-RU" dirty="0" smtClean="0"/>
              <a:t>   В </a:t>
            </a:r>
            <a:r>
              <a:rPr lang="ru-RU" dirty="0"/>
              <a:t>основе денежно-кредитных отношений лежит функционирование денег и кредита, которые выступают основными средствами регулирования хозяйственных отношений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    Объектами </a:t>
            </a:r>
            <a:r>
              <a:rPr lang="ru-RU" dirty="0"/>
              <a:t>денежно-кредитных отношений выступают деньги, кредит, государственные ценные бумаги, процентный доход.</a:t>
            </a:r>
          </a:p>
          <a:p>
            <a:r>
              <a:rPr lang="ru-RU" dirty="0" smtClean="0"/>
              <a:t>    Субъектами </a:t>
            </a:r>
            <a:r>
              <a:rPr lang="ru-RU" dirty="0"/>
              <a:t>являются участники экономических отношений, связанных с функционированием денежно-кредитной </a:t>
            </a:r>
            <a:r>
              <a:rPr lang="ru-RU" dirty="0" smtClean="0"/>
              <a:t>сферы (продавцы </a:t>
            </a:r>
            <a:r>
              <a:rPr lang="ru-RU" dirty="0"/>
              <a:t>и покупатели товаров и услуг, кредиторы и заемщики, посредники и </a:t>
            </a:r>
            <a:r>
              <a:rPr lang="ru-RU" dirty="0" smtClean="0"/>
              <a:t>гаранты). </a:t>
            </a:r>
          </a:p>
          <a:p>
            <a:r>
              <a:rPr lang="ru-RU" dirty="0"/>
              <a:t> </a:t>
            </a:r>
            <a:r>
              <a:rPr lang="ru-RU" dirty="0" smtClean="0"/>
              <a:t>   Обязательными </a:t>
            </a:r>
            <a:r>
              <a:rPr lang="ru-RU" dirty="0"/>
              <a:t>участниками денежно-кредитных отношений являются уполномоченные государственные органы (Центральный банк, министерства, ведомства, </a:t>
            </a:r>
            <a:r>
              <a:rPr lang="ru-RU" dirty="0" smtClean="0"/>
              <a:t>агентства), </a:t>
            </a:r>
            <a:r>
              <a:rPr lang="ru-RU" dirty="0"/>
              <a:t>кредитные </a:t>
            </a:r>
            <a:r>
              <a:rPr lang="ru-RU" dirty="0" smtClean="0"/>
              <a:t>и иные финансовые организации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88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81519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Деньги и кредит – важнейшие экономические категории    в системе денежно-кредитных отношений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54379" y="914400"/>
            <a:ext cx="8835242" cy="5105399"/>
          </a:xfrm>
        </p:spPr>
        <p:txBody>
          <a:bodyPr/>
          <a:lstStyle/>
          <a:p>
            <a:r>
              <a:rPr lang="ru-RU" dirty="0" smtClean="0"/>
              <a:t>    Тесная взаимосвязь денег и кредита: </a:t>
            </a:r>
          </a:p>
          <a:p>
            <a:r>
              <a:rPr lang="ru-RU" dirty="0" smtClean="0"/>
              <a:t>используются </a:t>
            </a:r>
            <a:r>
              <a:rPr lang="ru-RU" dirty="0"/>
              <a:t>практически одновременно, дополняя друг друга в процессе создания, распределения и перераспределения валового внутреннего продукта страны. </a:t>
            </a:r>
            <a:endParaRPr lang="ru-RU" dirty="0" smtClean="0"/>
          </a:p>
          <a:p>
            <a:r>
              <a:rPr lang="ru-RU" dirty="0" smtClean="0"/>
              <a:t>    Различия категорий «деньги» и «кредит»:</a:t>
            </a:r>
          </a:p>
          <a:p>
            <a:pPr lvl="0"/>
            <a:r>
              <a:rPr lang="ru-RU" dirty="0" smtClean="0"/>
              <a:t>1. Кредит </a:t>
            </a:r>
            <a:r>
              <a:rPr lang="ru-RU" dirty="0"/>
              <a:t>– более узкая категория, кредит без денег невозможен.</a:t>
            </a:r>
          </a:p>
          <a:p>
            <a:pPr lvl="0"/>
            <a:r>
              <a:rPr lang="ru-RU" dirty="0" smtClean="0"/>
              <a:t>2. Кредит </a:t>
            </a:r>
            <a:r>
              <a:rPr lang="ru-RU" dirty="0"/>
              <a:t>создает не только новые деньги, но и «</a:t>
            </a:r>
            <a:r>
              <a:rPr lang="ru-RU" dirty="0" err="1"/>
              <a:t>квазиденьги</a:t>
            </a:r>
            <a:r>
              <a:rPr lang="ru-RU" dirty="0"/>
              <a:t>», т.е. средства платежа в иных не денежных формах.</a:t>
            </a:r>
          </a:p>
          <a:p>
            <a:pPr lvl="0"/>
            <a:r>
              <a:rPr lang="ru-RU" dirty="0" smtClean="0"/>
              <a:t>3. В </a:t>
            </a:r>
            <a:r>
              <a:rPr lang="ru-RU" dirty="0"/>
              <a:t>денежных отношениях право собственности на деньги всегда переходит от одной стороны к другой. При кредитных отношениях происходит лишь передача права на временное использование ссужаемой стоимости, тогда как право собственности остается за кредитором.</a:t>
            </a:r>
          </a:p>
          <a:p>
            <a:pPr lvl="0"/>
            <a:r>
              <a:rPr lang="ru-RU" dirty="0" smtClean="0"/>
              <a:t>4. Использование </a:t>
            </a:r>
            <a:r>
              <a:rPr lang="ru-RU" dirty="0"/>
              <a:t>денег не приносит дохода, тогда как кредит приносит доход в виде ссудного процента.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97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18753" y="160636"/>
            <a:ext cx="8930244" cy="5360400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Де́ньги</a:t>
            </a:r>
            <a:r>
              <a:rPr lang="ru-RU" b="1" dirty="0" smtClean="0"/>
              <a:t> </a:t>
            </a:r>
            <a:r>
              <a:rPr lang="ru-RU" dirty="0" smtClean="0"/>
              <a:t>в рыночной экономике</a:t>
            </a:r>
            <a:r>
              <a:rPr lang="ru-RU" dirty="0"/>
              <a:t> — </a:t>
            </a:r>
            <a:r>
              <a:rPr lang="ru-RU" u="sng" dirty="0">
                <a:hlinkClick r:id="rId2" tooltip="Всеобщий эквивалент"/>
              </a:rPr>
              <a:t>всеобщий эквивалент</a:t>
            </a:r>
            <a:r>
              <a:rPr lang="ru-RU" dirty="0"/>
              <a:t>, выступающий измерителем стоимости </a:t>
            </a:r>
            <a:r>
              <a:rPr lang="ru-RU" dirty="0">
                <a:hlinkClick r:id="rId3" tooltip="Товар"/>
              </a:rPr>
              <a:t>товаров</a:t>
            </a:r>
            <a:r>
              <a:rPr lang="ru-RU" dirty="0"/>
              <a:t> или </a:t>
            </a:r>
            <a:r>
              <a:rPr lang="ru-RU" dirty="0">
                <a:hlinkClick r:id="rId4" tooltip="Услуга"/>
              </a:rPr>
              <a:t>услуг</a:t>
            </a:r>
            <a:r>
              <a:rPr lang="ru-RU" dirty="0"/>
              <a:t>, легко на них </a:t>
            </a:r>
            <a:r>
              <a:rPr lang="ru-RU" dirty="0" smtClean="0"/>
              <a:t>обменивающийся,</a:t>
            </a:r>
            <a:r>
              <a:rPr lang="ru-RU" baseline="30000" dirty="0" smtClean="0"/>
              <a:t>,</a:t>
            </a:r>
            <a:r>
              <a:rPr lang="ru-RU" dirty="0" smtClean="0"/>
              <a:t> а значит имеющий </a:t>
            </a:r>
            <a:r>
              <a:rPr lang="ru-RU" dirty="0"/>
              <a:t>максимальную </a:t>
            </a:r>
            <a:r>
              <a:rPr lang="ru-RU" dirty="0" smtClean="0">
                <a:hlinkClick r:id="rId5" tooltip="Ликвидность"/>
              </a:rPr>
              <a:t>ликвидность</a:t>
            </a:r>
            <a:endParaRPr lang="ru-RU" b="1" dirty="0"/>
          </a:p>
          <a:p>
            <a:endParaRPr lang="ru-RU" b="1" dirty="0" smtClean="0"/>
          </a:p>
          <a:p>
            <a:pPr algn="ctr"/>
            <a:r>
              <a:rPr lang="ru-RU" b="1" dirty="0" smtClean="0"/>
              <a:t>Основные</a:t>
            </a:r>
            <a:r>
              <a:rPr lang="ru-RU" b="1" dirty="0"/>
              <a:t> функции </a:t>
            </a:r>
            <a:r>
              <a:rPr lang="ru-RU" b="1" dirty="0" smtClean="0"/>
              <a:t>современных денег:</a:t>
            </a:r>
          </a:p>
          <a:p>
            <a:r>
              <a:rPr lang="ru-RU" dirty="0" smtClean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Мера стоимости </a:t>
            </a:r>
            <a:r>
              <a:rPr lang="ru-RU" dirty="0" smtClean="0"/>
              <a:t>- разнородные </a:t>
            </a:r>
            <a:r>
              <a:rPr lang="ru-RU" dirty="0"/>
              <a:t>товары приравниваются и обмениваются между собой на основании цены (коэффициента </a:t>
            </a:r>
            <a:r>
              <a:rPr lang="ru-RU" dirty="0" smtClean="0"/>
              <a:t>обмена - </a:t>
            </a:r>
            <a:r>
              <a:rPr lang="ru-RU" dirty="0"/>
              <a:t>стоимости этих товаров, выраженных в количестве денег). ...</a:t>
            </a:r>
          </a:p>
          <a:p>
            <a:r>
              <a:rPr lang="ru-RU" dirty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Средство обращения </a:t>
            </a:r>
            <a:r>
              <a:rPr lang="ru-RU" dirty="0" smtClean="0"/>
              <a:t>-</a:t>
            </a:r>
            <a:r>
              <a:rPr lang="ru-RU" dirty="0"/>
              <a:t> </a:t>
            </a:r>
            <a:r>
              <a:rPr lang="ru-RU" dirty="0" smtClean="0"/>
              <a:t>деньги </a:t>
            </a:r>
            <a:r>
              <a:rPr lang="ru-RU" dirty="0"/>
              <a:t>используются в качестве посредника в обращении товаров. </a:t>
            </a:r>
            <a:endParaRPr lang="ru-RU" dirty="0" smtClean="0"/>
          </a:p>
          <a:p>
            <a:r>
              <a:rPr lang="ru-RU" dirty="0" smtClean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Средство платежа </a:t>
            </a:r>
            <a:r>
              <a:rPr lang="ru-RU" dirty="0" smtClean="0"/>
              <a:t>-</a:t>
            </a:r>
            <a:r>
              <a:rPr lang="ru-RU" dirty="0"/>
              <a:t> </a:t>
            </a:r>
            <a:r>
              <a:rPr lang="ru-RU" dirty="0" smtClean="0"/>
              <a:t>деньги </a:t>
            </a:r>
            <a:r>
              <a:rPr lang="ru-RU" dirty="0"/>
              <a:t>используются при регистрации долгов и их уплаты. Эта функция получает самостоятельное значение для ситуаций нестабильных цен на товары.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Средство накопления </a:t>
            </a:r>
            <a:r>
              <a:rPr lang="ru-RU" dirty="0" smtClean="0"/>
              <a:t>- функцию </a:t>
            </a:r>
            <a:r>
              <a:rPr lang="ru-RU" dirty="0"/>
              <a:t>средства накопления выполняют деньги, временно не участвующие в обороте.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Мировые деньги </a:t>
            </a:r>
            <a:r>
              <a:rPr lang="ru-RU" dirty="0" smtClean="0"/>
              <a:t>- они </a:t>
            </a:r>
            <a:r>
              <a:rPr lang="ru-RU" dirty="0"/>
              <a:t>функционируют </a:t>
            </a:r>
            <a:r>
              <a:rPr lang="ru-RU" dirty="0" smtClean="0"/>
              <a:t>во всех внешнеэкономических операциях и внешнеторговых сделках.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651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669984"/>
              </p:ext>
            </p:extLst>
          </p:nvPr>
        </p:nvGraphicFramePr>
        <p:xfrm>
          <a:off x="295410" y="684534"/>
          <a:ext cx="8383979" cy="4580037"/>
        </p:xfrm>
        <a:graphic>
          <a:graphicData uri="http://schemas.openxmlformats.org/drawingml/2006/table">
            <a:tbl>
              <a:tblPr firstRow="1" firstCol="1" bandRow="1"/>
              <a:tblGrid>
                <a:gridCol w="2270305">
                  <a:extLst>
                    <a:ext uri="{9D8B030D-6E8A-4147-A177-3AD203B41FA5}">
                      <a16:colId xmlns:a16="http://schemas.microsoft.com/office/drawing/2014/main" val="1738772596"/>
                    </a:ext>
                  </a:extLst>
                </a:gridCol>
                <a:gridCol w="3063189">
                  <a:extLst>
                    <a:ext uri="{9D8B030D-6E8A-4147-A177-3AD203B41FA5}">
                      <a16:colId xmlns:a16="http://schemas.microsoft.com/office/drawing/2014/main" val="1372768131"/>
                    </a:ext>
                  </a:extLst>
                </a:gridCol>
                <a:gridCol w="3050485">
                  <a:extLst>
                    <a:ext uri="{9D8B030D-6E8A-4147-A177-3AD203B41FA5}">
                      <a16:colId xmlns:a16="http://schemas.microsoft.com/office/drawing/2014/main" val="4016086157"/>
                    </a:ext>
                  </a:extLst>
                </a:gridCol>
              </a:tblGrid>
              <a:tr h="561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Особенности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543AF2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Металлистическая</a:t>
                      </a:r>
                      <a:r>
                        <a:rPr lang="ru-RU" sz="2000" b="1" dirty="0">
                          <a:solidFill>
                            <a:srgbClr val="543AF2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теория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543AF2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Номиналистическая теория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176463"/>
                  </a:ext>
                </a:extLst>
              </a:tr>
              <a:tr h="841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Период возникновения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XIV</a:t>
                      </a: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век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XVIII</a:t>
                      </a: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427803"/>
                  </a:ext>
                </a:extLst>
              </a:tr>
              <a:tr h="841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Основная форма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Золотые, серебряные монеты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Государственные билеты (банкноты)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4584517"/>
                  </a:ext>
                </a:extLst>
              </a:tr>
              <a:tr h="841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Плюсы теории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Признание товарной сущности денег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Признание функции платежа и расчетов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8432749"/>
                  </a:ext>
                </a:extLst>
              </a:tr>
              <a:tr h="14027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Минусы теории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Деньги – только сокровища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Главная функция - накопление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Игнорирование функции накопления и товарной природы денег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84879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32509" y="5367647"/>
            <a:ext cx="8419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XIX </a:t>
            </a:r>
            <a:r>
              <a:rPr lang="ru-RU" sz="2400" b="1" dirty="0" smtClean="0">
                <a:solidFill>
                  <a:srgbClr val="C00000"/>
                </a:solidFill>
              </a:rPr>
              <a:t>век – возникновение классической, количественной  теории денег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7850" y="157664"/>
            <a:ext cx="660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Эволюционные этапы развития теории денег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52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857" y="-151502"/>
            <a:ext cx="83529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 dirty="0" smtClean="0">
                <a:latin typeface="Arial"/>
                <a:cs typeface="Arial"/>
              </a:rPr>
              <a:t> </a:t>
            </a:r>
            <a:r>
              <a:rPr lang="ru-RU" sz="2200" b="1" dirty="0" smtClean="0">
                <a:solidFill>
                  <a:srgbClr val="543AF2"/>
                </a:solidFill>
              </a:rPr>
              <a:t>Количественная теория денег</a:t>
            </a:r>
            <a:r>
              <a:rPr lang="en-US" sz="2200" b="1" dirty="0" smtClean="0">
                <a:solidFill>
                  <a:srgbClr val="543AF2"/>
                </a:solidFill>
              </a:rPr>
              <a:t> (XIX </a:t>
            </a:r>
            <a:r>
              <a:rPr lang="ru-RU" sz="2200" b="1" dirty="0" smtClean="0">
                <a:solidFill>
                  <a:srgbClr val="543AF2"/>
                </a:solidFill>
              </a:rPr>
              <a:t>в.)</a:t>
            </a:r>
            <a:endParaRPr lang="ru-RU" sz="2200" b="1" dirty="0">
              <a:solidFill>
                <a:srgbClr val="543AF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47500" y="704304"/>
            <a:ext cx="9143999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>
              <a:lnSpc>
                <a:spcPct val="120000"/>
              </a:lnSpc>
            </a:pPr>
            <a:r>
              <a:rPr lang="ru-RU" sz="2100" dirty="0" smtClean="0"/>
              <a:t>Согласно количественной теории денег цены на товары зависят от количества выпущенных денег, а количество денег (денежная масса) определяется объемами товаров и услуг,  предназначенных для продажи,  и  скоростью обращения денег.</a:t>
            </a:r>
            <a:endParaRPr lang="ru-RU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280457" y="2347831"/>
            <a:ext cx="870020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                              </a:t>
            </a:r>
            <a:r>
              <a:rPr lang="ru-RU" sz="2100" b="1" dirty="0" smtClean="0">
                <a:solidFill>
                  <a:srgbClr val="7030A0"/>
                </a:solidFill>
              </a:rPr>
              <a:t>Уравнение обмена Фишера:</a:t>
            </a:r>
            <a:r>
              <a:rPr lang="ru-RU" sz="2100" dirty="0" smtClean="0"/>
              <a:t>   </a:t>
            </a:r>
          </a:p>
          <a:p>
            <a:r>
              <a:rPr lang="ru-RU" sz="2100" b="1" dirty="0" smtClean="0"/>
              <a:t>                                        М ∙ V = Р ∙ Q </a:t>
            </a: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М - количество денег в обращении  </a:t>
            </a:r>
            <a:br>
              <a:rPr lang="ru-RU" sz="2100" dirty="0" smtClean="0"/>
            </a:br>
            <a:r>
              <a:rPr lang="ru-RU" sz="2100" dirty="0" smtClean="0"/>
              <a:t>V - скорость оборота денег (в году)  </a:t>
            </a:r>
            <a:br>
              <a:rPr lang="ru-RU" sz="2100" dirty="0" smtClean="0"/>
            </a:br>
            <a:r>
              <a:rPr lang="ru-RU" sz="2100" dirty="0" smtClean="0"/>
              <a:t>Р - средневзвешенная цена товаров, подлежащих реализации </a:t>
            </a:r>
            <a:br>
              <a:rPr lang="ru-RU" sz="2100" dirty="0" smtClean="0"/>
            </a:br>
            <a:r>
              <a:rPr lang="ru-RU" sz="2100" dirty="0" smtClean="0"/>
              <a:t>Q – годовой объем товаров</a:t>
            </a:r>
            <a:r>
              <a:rPr lang="en-US" sz="2100" dirty="0" smtClean="0"/>
              <a:t> </a:t>
            </a:r>
            <a:r>
              <a:rPr lang="ru-RU" sz="2100" dirty="0" smtClean="0"/>
              <a:t>и услуг в экономике. </a:t>
            </a:r>
            <a:endParaRPr lang="ru-RU" sz="2100" dirty="0"/>
          </a:p>
        </p:txBody>
      </p:sp>
      <p:sp>
        <p:nvSpPr>
          <p:cNvPr id="7" name="TextBox 6"/>
          <p:cNvSpPr txBox="1"/>
          <p:nvPr/>
        </p:nvSpPr>
        <p:spPr>
          <a:xfrm>
            <a:off x="287016" y="4615171"/>
            <a:ext cx="885698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 algn="ctr"/>
            <a:r>
              <a:rPr lang="ru-RU" sz="2100" b="1" i="1" dirty="0" smtClean="0">
                <a:solidFill>
                  <a:srgbClr val="002060"/>
                </a:solidFill>
              </a:rPr>
              <a:t>Модель Фишера отражает закономерность,                            в соответствии с которой возрастание цен вызывает увеличение денежной массы и наоборот.</a:t>
            </a:r>
            <a:endParaRPr lang="ru-RU" sz="21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98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257" y="0"/>
            <a:ext cx="869273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solidFill>
                  <a:srgbClr val="7030A0"/>
                </a:solidFill>
              </a:rPr>
              <a:t>В современных экономиках деньги подразделяются на:</a:t>
            </a:r>
          </a:p>
          <a:p>
            <a:r>
              <a:rPr lang="ru-RU" sz="2100" dirty="0" smtClean="0"/>
              <a:t>          </a:t>
            </a:r>
            <a:r>
              <a:rPr lang="ru-RU" sz="2100" b="1" i="1" dirty="0" smtClean="0"/>
              <a:t>▪ металлические </a:t>
            </a:r>
          </a:p>
          <a:p>
            <a:r>
              <a:rPr lang="ru-RU" sz="2100" b="1" i="1" dirty="0" smtClean="0"/>
              <a:t>               ▪ бумажные </a:t>
            </a:r>
          </a:p>
          <a:p>
            <a:r>
              <a:rPr lang="ru-RU" sz="2100" b="1" i="1" dirty="0" smtClean="0"/>
              <a:t>                     ▪ кредитные</a:t>
            </a:r>
          </a:p>
          <a:p>
            <a:r>
              <a:rPr lang="ru-RU" sz="2100" b="1" i="1" dirty="0" smtClean="0"/>
              <a:t>                            ▪ электронные</a:t>
            </a:r>
            <a:endParaRPr lang="ru-RU" sz="21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766142"/>
            <a:ext cx="83529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/>
            <a:r>
              <a:rPr lang="ru-RU" sz="2100" b="1" i="1" dirty="0" smtClean="0">
                <a:solidFill>
                  <a:srgbClr val="7030A0"/>
                </a:solidFill>
              </a:rPr>
              <a:t>Кредитные деньги </a:t>
            </a:r>
            <a:r>
              <a:rPr lang="ru-RU" sz="2100" b="1" dirty="0" smtClean="0"/>
              <a:t>выражают кредитные отношения </a:t>
            </a:r>
          </a:p>
          <a:p>
            <a:pPr indent="176213"/>
            <a:r>
              <a:rPr lang="ru-RU" sz="2100" b="1" dirty="0" smtClean="0"/>
              <a:t>в обществе между: </a:t>
            </a:r>
          </a:p>
          <a:p>
            <a:r>
              <a:rPr lang="ru-RU" sz="2100" dirty="0" smtClean="0"/>
              <a:t>-     государством (в лице центрального банка и министерства финансов), коммерческими банками, юридическими и физическими лицами; </a:t>
            </a:r>
          </a:p>
          <a:p>
            <a:r>
              <a:rPr lang="ru-RU" sz="2100" dirty="0" smtClean="0"/>
              <a:t>- хозяйствующими субъектами при продаже товаров в кредит, т.е. с отсрочкой платежа;</a:t>
            </a:r>
          </a:p>
          <a:p>
            <a:r>
              <a:rPr lang="ru-RU" sz="2100" dirty="0" smtClean="0"/>
              <a:t> - банком и его клиентами.</a:t>
            </a:r>
            <a:endParaRPr lang="ru-RU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4501781"/>
            <a:ext cx="828092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i="1" dirty="0" smtClean="0">
                <a:solidFill>
                  <a:srgbClr val="7030A0"/>
                </a:solidFill>
              </a:rPr>
              <a:t>Кредитные отношения -</a:t>
            </a:r>
            <a:r>
              <a:rPr lang="ru-RU" sz="2100" dirty="0" smtClean="0"/>
              <a:t> это денежные отношения, при которых свободные денежные капиталы и доходы предприятий, государства и личного сектора аккумулируются, превращаясь в ссудный капитал, передаваемый за плату во временное пользование. 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85575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518315"/>
          </a:xfrm>
        </p:spPr>
        <p:txBody>
          <a:bodyPr/>
          <a:lstStyle/>
          <a:p>
            <a:r>
              <a:rPr lang="ru-RU" dirty="0" smtClean="0"/>
              <a:t>Формы и виды денег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732691"/>
              </p:ext>
            </p:extLst>
          </p:nvPr>
        </p:nvGraphicFramePr>
        <p:xfrm>
          <a:off x="118753" y="712520"/>
          <a:ext cx="9167753" cy="4429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7528">
                  <a:extLst>
                    <a:ext uri="{9D8B030D-6E8A-4147-A177-3AD203B41FA5}">
                      <a16:colId xmlns:a16="http://schemas.microsoft.com/office/drawing/2014/main" val="156439759"/>
                    </a:ext>
                  </a:extLst>
                </a:gridCol>
                <a:gridCol w="446214">
                  <a:extLst>
                    <a:ext uri="{9D8B030D-6E8A-4147-A177-3AD203B41FA5}">
                      <a16:colId xmlns:a16="http://schemas.microsoft.com/office/drawing/2014/main" val="2446189705"/>
                    </a:ext>
                  </a:extLst>
                </a:gridCol>
                <a:gridCol w="649683">
                  <a:extLst>
                    <a:ext uri="{9D8B030D-6E8A-4147-A177-3AD203B41FA5}">
                      <a16:colId xmlns:a16="http://schemas.microsoft.com/office/drawing/2014/main" val="907285156"/>
                    </a:ext>
                  </a:extLst>
                </a:gridCol>
                <a:gridCol w="637652">
                  <a:extLst>
                    <a:ext uri="{9D8B030D-6E8A-4147-A177-3AD203B41FA5}">
                      <a16:colId xmlns:a16="http://schemas.microsoft.com/office/drawing/2014/main" val="1918215743"/>
                    </a:ext>
                  </a:extLst>
                </a:gridCol>
                <a:gridCol w="368383">
                  <a:extLst>
                    <a:ext uri="{9D8B030D-6E8A-4147-A177-3AD203B41FA5}">
                      <a16:colId xmlns:a16="http://schemas.microsoft.com/office/drawing/2014/main" val="2268293733"/>
                    </a:ext>
                  </a:extLst>
                </a:gridCol>
                <a:gridCol w="1911928">
                  <a:extLst>
                    <a:ext uri="{9D8B030D-6E8A-4147-A177-3AD203B41FA5}">
                      <a16:colId xmlns:a16="http://schemas.microsoft.com/office/drawing/2014/main" val="1577732620"/>
                    </a:ext>
                  </a:extLst>
                </a:gridCol>
                <a:gridCol w="1163781">
                  <a:extLst>
                    <a:ext uri="{9D8B030D-6E8A-4147-A177-3AD203B41FA5}">
                      <a16:colId xmlns:a16="http://schemas.microsoft.com/office/drawing/2014/main" val="1750547357"/>
                    </a:ext>
                  </a:extLst>
                </a:gridCol>
                <a:gridCol w="1500720">
                  <a:extLst>
                    <a:ext uri="{9D8B030D-6E8A-4147-A177-3AD203B41FA5}">
                      <a16:colId xmlns:a16="http://schemas.microsoft.com/office/drawing/2014/main" val="2110038955"/>
                    </a:ext>
                  </a:extLst>
                </a:gridCol>
                <a:gridCol w="1491864">
                  <a:extLst>
                    <a:ext uri="{9D8B030D-6E8A-4147-A177-3AD203B41FA5}">
                      <a16:colId xmlns:a16="http://schemas.microsoft.com/office/drawing/2014/main" val="2926940638"/>
                    </a:ext>
                  </a:extLst>
                </a:gridCol>
              </a:tblGrid>
              <a:tr h="6985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Формы денег</a:t>
                      </a: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Реальные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>
                          <a:solidFill>
                            <a:srgbClr val="C00000"/>
                          </a:solidFill>
                        </a:rPr>
                        <a:t>Заменители реальных </a:t>
                      </a:r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денег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542599"/>
                  </a:ext>
                </a:extLst>
              </a:tr>
              <a:tr h="9175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543AF2"/>
                          </a:solidFill>
                          <a:effectLst/>
                        </a:rPr>
                        <a:t>Металлические деньги</a:t>
                      </a:r>
                      <a:endParaRPr lang="ru-RU" sz="1800" b="1" dirty="0">
                        <a:solidFill>
                          <a:srgbClr val="543A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543AF2"/>
                          </a:solidFill>
                          <a:effectLst/>
                        </a:rPr>
                        <a:t>Бумажные</a:t>
                      </a:r>
                      <a:endParaRPr lang="ru-RU" sz="1800" b="1" dirty="0">
                        <a:solidFill>
                          <a:srgbClr val="543A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543AF2"/>
                          </a:solidFill>
                          <a:effectLst/>
                        </a:rPr>
                        <a:t>Кредитные </a:t>
                      </a:r>
                      <a:endParaRPr lang="ru-RU" sz="1800" b="1" dirty="0">
                        <a:solidFill>
                          <a:srgbClr val="543A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543AF2"/>
                          </a:solidFill>
                          <a:effectLst/>
                        </a:rPr>
                        <a:t>Электрон-</a:t>
                      </a:r>
                      <a:r>
                        <a:rPr lang="ru-RU" sz="1800" b="1" dirty="0" err="1" smtClean="0">
                          <a:solidFill>
                            <a:srgbClr val="543AF2"/>
                          </a:solidFill>
                          <a:effectLst/>
                        </a:rPr>
                        <a:t>ные</a:t>
                      </a:r>
                      <a:endParaRPr lang="ru-RU" sz="1800" b="1" dirty="0">
                        <a:solidFill>
                          <a:srgbClr val="543A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5465497"/>
                  </a:ext>
                </a:extLst>
              </a:tr>
              <a:tr h="28134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Виды денег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Золотые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Серебряные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Медные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Современные металлические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</a:rPr>
                        <a:t>Казначейские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билеты, банкноты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</a:rPr>
                        <a:t>Вексели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чеки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Депозиты, счета в банках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</a:rPr>
                        <a:t>Фиатные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</a:rPr>
                        <a:t>Не-</a:t>
                      </a: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effectLst/>
                        </a:rPr>
                        <a:t>фиатные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effectLst/>
                        </a:rPr>
                        <a:t>Криптова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</a:rPr>
                        <a:t>-люты 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Цифровые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7266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145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4249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000" b="1" dirty="0" smtClean="0">
                <a:solidFill>
                  <a:srgbClr val="C00000"/>
                </a:solidFill>
              </a:rPr>
              <a:t>Электронные денежные средства</a:t>
            </a:r>
            <a:r>
              <a:rPr lang="ru-RU" sz="2000" b="1" dirty="0" smtClean="0"/>
              <a:t> </a:t>
            </a:r>
            <a:r>
              <a:rPr lang="ru-RU" sz="2000" dirty="0" smtClean="0"/>
              <a:t>- это «денежные средства, которые предварительно предоставлены одним лицом (</a:t>
            </a:r>
            <a:r>
              <a:rPr lang="ru-RU" sz="2000" dirty="0" err="1" smtClean="0"/>
              <a:t>лицом</a:t>
            </a:r>
            <a:r>
              <a:rPr lang="ru-RU" sz="2000" dirty="0" smtClean="0"/>
              <a:t>, предоставившим денежные средства) другому лицу, учитывающему информацию о размере предоставленных денежных средств без открытия банковского счета  (обязанному лицу), для исполнения денежных обязательств лица, предоставившего денежные средства, перед третьими лицами и в отношении которых лицо, предоставившее денежные средства, имеет право передавать распоряжения </a:t>
            </a:r>
            <a:r>
              <a:rPr lang="ru-RU" sz="2000" b="1" dirty="0" smtClean="0"/>
              <a:t>исключительно с использованием электронных средств платежа</a:t>
            </a:r>
            <a:r>
              <a:rPr lang="ru-RU" sz="2000" dirty="0" smtClean="0"/>
              <a:t>».  </a:t>
            </a:r>
          </a:p>
          <a:p>
            <a:pPr algn="r"/>
            <a:r>
              <a:rPr lang="ru-RU" sz="2000" i="1" dirty="0" smtClean="0"/>
              <a:t>ФЗ  от 27 июня 2011 г. N 161-ФЗ  </a:t>
            </a:r>
          </a:p>
          <a:p>
            <a:pPr algn="r"/>
            <a:r>
              <a:rPr lang="ru-RU" sz="2000" i="1" dirty="0" smtClean="0"/>
              <a:t>«О национальной платёжной системе»</a:t>
            </a:r>
            <a:endParaRPr lang="ru-RU" sz="20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417621"/>
            <a:ext cx="84249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Электронные деньги </a:t>
            </a:r>
            <a:r>
              <a:rPr lang="ru-RU" sz="2000" dirty="0" smtClean="0"/>
              <a:t>– неоднозначный, </a:t>
            </a:r>
            <a:r>
              <a:rPr lang="ru-RU" sz="2000" dirty="0" err="1" smtClean="0"/>
              <a:t>эволюционирующийся</a:t>
            </a:r>
            <a:r>
              <a:rPr lang="ru-RU" sz="2000" dirty="0" smtClean="0"/>
              <a:t> термин, употребляемый в настоящее время к широкому спектру денежных инструментов, которые основаны на использовании компьютерных сетей, Интернета и соответствующей инфраструктуры (банкоматы, </a:t>
            </a:r>
            <a:r>
              <a:rPr lang="en-US" sz="2000" dirty="0" smtClean="0"/>
              <a:t>POS</a:t>
            </a:r>
            <a:r>
              <a:rPr lang="ru-RU" sz="2000" dirty="0" smtClean="0"/>
              <a:t>-терминалы, электронные кошельки)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4216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44384"/>
            <a:ext cx="85689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/>
            <a:r>
              <a:rPr lang="ru-RU" sz="2000" b="1" dirty="0" smtClean="0">
                <a:solidFill>
                  <a:srgbClr val="7030A0"/>
                </a:solidFill>
              </a:rPr>
              <a:t>Электронные </a:t>
            </a:r>
            <a:r>
              <a:rPr lang="ru-RU" sz="2000" b="1" dirty="0" err="1" smtClean="0">
                <a:solidFill>
                  <a:srgbClr val="7030A0"/>
                </a:solidFill>
              </a:rPr>
              <a:t>фиатные</a:t>
            </a:r>
            <a:r>
              <a:rPr lang="ru-RU" sz="2000" b="1" dirty="0" smtClean="0">
                <a:solidFill>
                  <a:srgbClr val="7030A0"/>
                </a:solidFill>
              </a:rPr>
              <a:t> деньги</a:t>
            </a:r>
            <a:r>
              <a:rPr lang="ru-RU" sz="2000" dirty="0" smtClean="0"/>
              <a:t> обязательно выражены в одной из государственных валют и являются разновидностью денежных единиц платёжной системы одного из государств. </a:t>
            </a:r>
          </a:p>
          <a:p>
            <a:r>
              <a:rPr lang="ru-RU" sz="2000" dirty="0" smtClean="0"/>
              <a:t>Государство разрешает принимать к оплате </a:t>
            </a:r>
            <a:r>
              <a:rPr lang="ru-RU" sz="2000" dirty="0" err="1" smtClean="0"/>
              <a:t>фиатные</a:t>
            </a:r>
            <a:r>
              <a:rPr lang="ru-RU" sz="2000" dirty="0" smtClean="0"/>
              <a:t> деньги.</a:t>
            </a:r>
          </a:p>
          <a:p>
            <a:pPr indent="263525"/>
            <a:r>
              <a:rPr lang="ru-RU" sz="2000" b="1" dirty="0" smtClean="0"/>
              <a:t>Примеры: </a:t>
            </a:r>
            <a:r>
              <a:rPr lang="ru-RU" sz="2000" b="1" dirty="0" err="1" smtClean="0"/>
              <a:t>Яндекс.Деньги</a:t>
            </a:r>
            <a:r>
              <a:rPr lang="ru-RU" sz="2000" b="1" dirty="0" smtClean="0"/>
              <a:t>, сеть</a:t>
            </a:r>
            <a:r>
              <a:rPr lang="en-US" sz="2000" b="1" dirty="0" smtClean="0"/>
              <a:t>PayPal</a:t>
            </a:r>
            <a:r>
              <a:rPr lang="ru-RU" sz="2000" b="1" dirty="0" smtClean="0"/>
              <a:t>, </a:t>
            </a:r>
            <a:r>
              <a:rPr lang="en-US" sz="2000" b="1" dirty="0" smtClean="0"/>
              <a:t>Visa Cash </a:t>
            </a:r>
            <a:r>
              <a:rPr lang="ru-RU" sz="2000" b="1" dirty="0" smtClean="0"/>
              <a:t>и др.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29908" y="1945667"/>
            <a:ext cx="8712968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/>
            <a:r>
              <a:rPr lang="ru-RU" sz="2000" b="1" dirty="0" smtClean="0">
                <a:solidFill>
                  <a:srgbClr val="7030A0"/>
                </a:solidFill>
              </a:rPr>
              <a:t>Электронные </a:t>
            </a:r>
            <a:r>
              <a:rPr lang="ru-RU" sz="2000" b="1" dirty="0" err="1" smtClean="0">
                <a:solidFill>
                  <a:srgbClr val="7030A0"/>
                </a:solidFill>
              </a:rPr>
              <a:t>нефиатные</a:t>
            </a:r>
            <a:r>
              <a:rPr lang="ru-RU" sz="2000" b="1" dirty="0" smtClean="0">
                <a:solidFill>
                  <a:srgbClr val="7030A0"/>
                </a:solidFill>
              </a:rPr>
              <a:t> деньги </a:t>
            </a:r>
            <a:r>
              <a:rPr lang="ru-RU" sz="2000" dirty="0" smtClean="0"/>
              <a:t>являются электронными единицами стоимости негосударственных платёжных систем. </a:t>
            </a:r>
          </a:p>
          <a:p>
            <a:pPr indent="263525"/>
            <a:r>
              <a:rPr lang="ru-RU" sz="2000" dirty="0" smtClean="0"/>
              <a:t>Эмиссия, обращение и погашение (обмен на </a:t>
            </a:r>
            <a:r>
              <a:rPr lang="ru-RU" sz="2000" dirty="0" err="1" smtClean="0"/>
              <a:t>фиатные</a:t>
            </a:r>
            <a:r>
              <a:rPr lang="ru-RU" sz="2000" dirty="0" smtClean="0"/>
              <a:t> деньги) электронных </a:t>
            </a:r>
            <a:r>
              <a:rPr lang="ru-RU" sz="2000" dirty="0" err="1" smtClean="0"/>
              <a:t>нефиатных</a:t>
            </a:r>
            <a:r>
              <a:rPr lang="ru-RU" sz="2000" dirty="0" smtClean="0"/>
              <a:t> денег происходят по правилам негосударственных платёжных систем.</a:t>
            </a:r>
            <a:endParaRPr lang="en-US" sz="2000" dirty="0" smtClean="0"/>
          </a:p>
          <a:p>
            <a:pPr indent="263525"/>
            <a:r>
              <a:rPr lang="ru-RU" sz="2000" b="1" dirty="0" smtClean="0"/>
              <a:t>Примеры:  </a:t>
            </a:r>
            <a:r>
              <a:rPr lang="en-US" sz="2000" b="1" dirty="0" smtClean="0"/>
              <a:t>QIWI, </a:t>
            </a:r>
            <a:r>
              <a:rPr lang="en-US" sz="2000" b="1" dirty="0" err="1" smtClean="0"/>
              <a:t>WebMoney</a:t>
            </a:r>
            <a:r>
              <a:rPr lang="en-US" sz="2000" b="1" dirty="0" smtClean="0"/>
              <a:t> </a:t>
            </a:r>
            <a:r>
              <a:rPr lang="ru-RU" sz="2000" b="1" dirty="0" smtClean="0"/>
              <a:t>и др.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3931671"/>
            <a:ext cx="8892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000" dirty="0" smtClean="0"/>
              <a:t>Особое место среди электронных денег занимают </a:t>
            </a:r>
            <a:r>
              <a:rPr lang="ru-RU" sz="2000" dirty="0" err="1" smtClean="0"/>
              <a:t>криптовалюты</a:t>
            </a:r>
            <a:r>
              <a:rPr lang="ru-RU" sz="2000" b="1" dirty="0" smtClean="0">
                <a:solidFill>
                  <a:srgbClr val="7030A0"/>
                </a:solidFill>
              </a:rPr>
              <a:t>: </a:t>
            </a:r>
            <a:r>
              <a:rPr lang="en-US" sz="2000" b="1" dirty="0" err="1" smtClean="0">
                <a:solidFill>
                  <a:srgbClr val="7030A0"/>
                </a:solidFill>
              </a:rPr>
              <a:t>Bitcoin</a:t>
            </a:r>
            <a:r>
              <a:rPr lang="ru-RU" sz="2000" b="1" dirty="0" smtClean="0">
                <a:solidFill>
                  <a:srgbClr val="7030A0"/>
                </a:solidFill>
              </a:rPr>
              <a:t>,</a:t>
            </a:r>
            <a:r>
              <a:rPr lang="en-US" sz="2000" b="1" dirty="0" smtClean="0">
                <a:solidFill>
                  <a:srgbClr val="7030A0"/>
                </a:solidFill>
              </a:rPr>
              <a:t> </a:t>
            </a:r>
            <a:r>
              <a:rPr lang="ru-RU" sz="2000" b="1" dirty="0" err="1" smtClean="0">
                <a:solidFill>
                  <a:srgbClr val="7030A0"/>
                </a:solidFill>
              </a:rPr>
              <a:t>Ethereum</a:t>
            </a: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dirty="0" smtClean="0"/>
              <a:t>и прочие.  </a:t>
            </a:r>
          </a:p>
          <a:p>
            <a:pPr indent="182563"/>
            <a:r>
              <a:rPr lang="ru-RU" sz="2000" dirty="0" smtClean="0"/>
              <a:t>Особый вид </a:t>
            </a:r>
            <a:r>
              <a:rPr lang="ru-RU" sz="2000" dirty="0" err="1" smtClean="0"/>
              <a:t>криптовалют</a:t>
            </a:r>
            <a:r>
              <a:rPr lang="ru-RU" sz="2000" dirty="0" smtClean="0"/>
              <a:t> – </a:t>
            </a:r>
            <a:r>
              <a:rPr lang="ru-RU" sz="2000" b="1" dirty="0" err="1" smtClean="0">
                <a:solidFill>
                  <a:srgbClr val="7030A0"/>
                </a:solidFill>
              </a:rPr>
              <a:t>стейблкоины</a:t>
            </a: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dirty="0" smtClean="0"/>
              <a:t>(их курс привязан к какому-либо устойчивому активу: доллар США, золото и пр.).</a:t>
            </a:r>
          </a:p>
          <a:p>
            <a:pPr indent="182563"/>
            <a:r>
              <a:rPr lang="ru-RU" sz="2000" dirty="0" err="1" smtClean="0"/>
              <a:t>Криптовалюты</a:t>
            </a:r>
            <a:r>
              <a:rPr lang="ru-RU" sz="2000" dirty="0" smtClean="0"/>
              <a:t> выполняют и платежные, и инвестиционные функции, но очень </a:t>
            </a:r>
            <a:r>
              <a:rPr lang="ru-RU" sz="2000" dirty="0" err="1" smtClean="0"/>
              <a:t>волатильны</a:t>
            </a:r>
            <a:r>
              <a:rPr lang="ru-RU" sz="2000" dirty="0" smtClean="0"/>
              <a:t> и </a:t>
            </a:r>
            <a:r>
              <a:rPr lang="ru-RU" sz="2000" dirty="0" err="1" smtClean="0"/>
              <a:t>рискованы</a:t>
            </a:r>
            <a:r>
              <a:rPr lang="ru-RU" sz="2000" dirty="0" smtClean="0"/>
              <a:t> для крупных инвестиций.</a:t>
            </a:r>
            <a:endParaRPr lang="ru-RU" sz="2000" dirty="0"/>
          </a:p>
          <a:p>
            <a:pPr indent="182563"/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48179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200550"/>
            <a:ext cx="9144000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b="1" i="1" dirty="0"/>
              <a:t>ФЗ № 339 от 24.07.2023  «О внесении изменений в статьи …Гражданского кодекса Российской Федерации» вводит в оборот дополнительную форму российской национальной валюты </a:t>
            </a:r>
            <a:r>
              <a:rPr lang="ru-RU" b="1" i="1" dirty="0">
                <a:solidFill>
                  <a:srgbClr val="C00000"/>
                </a:solidFill>
              </a:rPr>
              <a:t>— цифровой рубль.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0407" y="1725259"/>
            <a:ext cx="883671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● Цифровой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рубль 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представляет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собой уникальный цифровой код, который хранится в электронном кошельке на специальной платформе Центрального банка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endParaRPr lang="ru-RU" sz="2000" dirty="0" smtClean="0">
              <a:solidFill>
                <a:srgbClr val="000000"/>
              </a:solidFill>
              <a:latin typeface="+mj-lt"/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●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Может использоваться как платежное средство, как сбережение, как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валютообменный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инструмент.</a:t>
            </a:r>
          </a:p>
          <a:p>
            <a:endParaRPr lang="ru-RU" sz="2000" dirty="0" smtClean="0">
              <a:solidFill>
                <a:srgbClr val="000000"/>
              </a:solidFill>
              <a:latin typeface="+mj-lt"/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●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Цифровой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аналог рубля будет выпускаться Центральным банком, как сейчас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им выпускаются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наличные рубли. </a:t>
            </a:r>
            <a:endParaRPr lang="ru-RU" sz="2000" dirty="0" smtClean="0">
              <a:solidFill>
                <a:srgbClr val="000000"/>
              </a:solidFill>
              <a:latin typeface="+mj-lt"/>
            </a:endParaRPr>
          </a:p>
          <a:p>
            <a:endParaRPr lang="ru-RU" sz="2000" dirty="0" smtClean="0">
              <a:solidFill>
                <a:srgbClr val="000000"/>
              </a:solidFill>
              <a:latin typeface="+mj-lt"/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●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Цифровые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платежи и переводы будут обрабатываться банками, как сейчас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безналичные платежи.</a:t>
            </a:r>
            <a:endParaRPr lang="ru-RU" sz="2000" b="0" i="0" dirty="0">
              <a:solidFill>
                <a:srgbClr val="0000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5471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www.cbr.ru/StaticHtml/File/123427/dr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227126" cy="57239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6692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424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1.2  Концептуальные модели управления денежно-кредитными отношениями </a:t>
            </a:r>
          </a:p>
          <a:p>
            <a:pPr algn="ctr"/>
            <a:endParaRPr lang="ru-RU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556792"/>
            <a:ext cx="8352928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ea typeface="Calibri" pitchFamily="34" charset="0"/>
                <a:cs typeface="Calibri" pitchFamily="34" charset="0"/>
              </a:rPr>
              <a:t>К настоящему времени в мировой экономической науке сформировались две </a:t>
            </a:r>
            <a:r>
              <a:rPr lang="ru-RU" sz="2100" dirty="0"/>
              <a:t>основные концепции (модели) управления денежно-кредитными отношениями: </a:t>
            </a:r>
            <a:endParaRPr lang="ru-RU" sz="2100" dirty="0">
              <a:ea typeface="Calibri" pitchFamily="34" charset="0"/>
              <a:cs typeface="Calibri" pitchFamily="34" charset="0"/>
            </a:endParaRPr>
          </a:p>
          <a:p>
            <a:pPr marL="363538"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b="1" dirty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     </a:t>
            </a:r>
            <a:r>
              <a:rPr lang="ru-RU" sz="2100" dirty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1)  </a:t>
            </a:r>
            <a:r>
              <a:rPr lang="ru-RU" sz="2100" dirty="0" err="1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неокейнсианская</a:t>
            </a:r>
            <a:endParaRPr lang="ru-RU" sz="2100" dirty="0">
              <a:solidFill>
                <a:srgbClr val="7030A0"/>
              </a:solidFill>
              <a:ea typeface="Calibri" pitchFamily="34" charset="0"/>
              <a:cs typeface="Calibri" pitchFamily="34" charset="0"/>
            </a:endParaRPr>
          </a:p>
          <a:p>
            <a:pPr marL="363538"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     2)  </a:t>
            </a:r>
            <a:r>
              <a:rPr lang="ru-RU" sz="2100" dirty="0" smtClean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монетаристская.</a:t>
            </a:r>
            <a:endParaRPr lang="ru-RU" sz="2100" dirty="0">
              <a:solidFill>
                <a:srgbClr val="7030A0"/>
              </a:solidFill>
              <a:cs typeface="Calibri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579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eynes 1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908720"/>
            <a:ext cx="3328789" cy="345549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620688"/>
            <a:ext cx="41764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7030A0"/>
                </a:solidFill>
                <a:cs typeface="Aharoni" pitchFamily="2" charset="-79"/>
              </a:rPr>
              <a:t>Джон </a:t>
            </a:r>
            <a:r>
              <a:rPr lang="ru-RU" sz="2400" b="1" i="1" dirty="0" err="1">
                <a:solidFill>
                  <a:srgbClr val="7030A0"/>
                </a:solidFill>
                <a:cs typeface="Aharoni" pitchFamily="2" charset="-79"/>
              </a:rPr>
              <a:t>Кейнс</a:t>
            </a:r>
            <a:r>
              <a:rPr lang="ru-RU" sz="2400" b="1" i="1" dirty="0">
                <a:solidFill>
                  <a:srgbClr val="7030A0"/>
                </a:solidFill>
                <a:cs typeface="Aharoni" pitchFamily="2" charset="-79"/>
              </a:rPr>
              <a:t> (1883 – 1946)</a:t>
            </a:r>
          </a:p>
          <a:p>
            <a:pPr algn="ctr"/>
            <a:endParaRPr lang="ru-RU" sz="2400" dirty="0">
              <a:cs typeface="Aharoni" pitchFamily="2" charset="-79"/>
            </a:endParaRPr>
          </a:p>
          <a:p>
            <a:pPr>
              <a:buFontTx/>
              <a:buChar char="-"/>
            </a:pPr>
            <a:r>
              <a:rPr lang="ru-RU" sz="2400" dirty="0"/>
              <a:t> основоположник  </a:t>
            </a:r>
            <a:r>
              <a:rPr lang="ru-RU" sz="2400" dirty="0" err="1"/>
              <a:t>кейнсианской</a:t>
            </a:r>
            <a:r>
              <a:rPr lang="ru-RU" sz="2400" dirty="0"/>
              <a:t> теории денежного  регулирования;</a:t>
            </a:r>
          </a:p>
          <a:p>
            <a:pPr>
              <a:buFontTx/>
              <a:buChar char="-"/>
            </a:pPr>
            <a:endParaRPr lang="ru-RU" sz="2400" dirty="0"/>
          </a:p>
          <a:p>
            <a:pPr>
              <a:buFontTx/>
              <a:buChar char="-"/>
            </a:pPr>
            <a:r>
              <a:rPr lang="ru-RU" sz="2400" dirty="0"/>
              <a:t> основатель макроэкономики как самостоятельной науки.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568" y="4797152"/>
            <a:ext cx="77768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dirty="0"/>
              <a:t>Фундаментальный труд  Дж. </a:t>
            </a:r>
            <a:r>
              <a:rPr lang="ru-RU" sz="2300" dirty="0" err="1"/>
              <a:t>Кейнса</a:t>
            </a:r>
            <a:r>
              <a:rPr lang="ru-RU" sz="2300" dirty="0"/>
              <a:t> </a:t>
            </a:r>
          </a:p>
          <a:p>
            <a:pPr algn="ctr"/>
            <a:r>
              <a:rPr lang="ru-RU" sz="2300" dirty="0"/>
              <a:t>"Общая теория занятости, процента и денег" (1936 г.)</a:t>
            </a:r>
          </a:p>
        </p:txBody>
      </p:sp>
    </p:spTree>
    <p:extLst>
      <p:ext uri="{BB962C8B-B14F-4D97-AF65-F5344CB8AC3E}">
        <p14:creationId xmlns:p14="http://schemas.microsoft.com/office/powerpoint/2010/main" val="110491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7" y="116633"/>
            <a:ext cx="812792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b="1" i="1" dirty="0">
                <a:solidFill>
                  <a:srgbClr val="7030A0"/>
                </a:solidFill>
              </a:rPr>
              <a:t>Постулаты кейнсианства:</a:t>
            </a:r>
          </a:p>
          <a:p>
            <a:pPr>
              <a:buFontTx/>
              <a:buChar char="-"/>
            </a:pPr>
            <a:r>
              <a:rPr lang="ru-RU" sz="2100" dirty="0"/>
              <a:t> рыночная экономика – неустойчивая система, скрывающая внутренние «</a:t>
            </a:r>
            <a:r>
              <a:rPr lang="ru-RU" sz="2100" dirty="0" smtClean="0"/>
              <a:t>пороки</a:t>
            </a:r>
            <a:r>
              <a:rPr lang="ru-RU" sz="2100" dirty="0"/>
              <a:t>», поэтому без государственного регулирования невозможно решать макроэкономические проблемы  цен, занятости, экономического роста</a:t>
            </a:r>
            <a:r>
              <a:rPr lang="ru-RU" sz="2000" dirty="0"/>
              <a:t>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5556" y="3815009"/>
            <a:ext cx="7272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i="1" dirty="0">
                <a:solidFill>
                  <a:srgbClr val="7030A0"/>
                </a:solidFill>
              </a:rPr>
              <a:t>Вывод </a:t>
            </a:r>
            <a:r>
              <a:rPr lang="ru-RU" sz="2000" b="1" i="1" dirty="0" err="1">
                <a:solidFill>
                  <a:srgbClr val="7030A0"/>
                </a:solidFill>
              </a:rPr>
              <a:t>кейнсианцев</a:t>
            </a:r>
            <a:r>
              <a:rPr lang="ru-RU" sz="2000" b="1" i="1" dirty="0">
                <a:solidFill>
                  <a:srgbClr val="7030A0"/>
                </a:solidFill>
              </a:rPr>
              <a:t>: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</a:p>
          <a:p>
            <a:pPr indent="363538"/>
            <a:r>
              <a:rPr lang="ru-RU" sz="2000" dirty="0"/>
              <a:t>Денежно-кредитная политика государства  – не очень эффективное средство стабилизации экономики.  Она уступает по результативности налоговой и бюджетной политике.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346" y="1824793"/>
            <a:ext cx="8235934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- механизм государственного  регулирования  должен обеспечивать увеличение денежного предложения, чтобы стимулировать инвестиционный спрос и, благодаря действию мультипликативного эффекта инвестиций, создавать условия для  роста национального производства</a:t>
            </a:r>
            <a:r>
              <a:rPr lang="ru-RU" sz="2100" dirty="0" smtClean="0"/>
              <a:t>.</a:t>
            </a:r>
            <a:r>
              <a:rPr lang="ru-RU" sz="2000" dirty="0" smtClean="0"/>
              <a:t> </a:t>
            </a:r>
            <a:endParaRPr lang="ru-RU" sz="2000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989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1"/>
          <p:cNvSpPr txBox="1">
            <a:spLocks/>
          </p:cNvSpPr>
          <p:nvPr/>
        </p:nvSpPr>
        <p:spPr>
          <a:xfrm>
            <a:off x="323528" y="1196752"/>
            <a:ext cx="5410944" cy="3528392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американский экономист, лауреат Нобелевской премии 1976 года «за достижения в области анализа потребления, истории денежного обращения и разработки монетарной теории, а также за практический показ сложности политики экономической стабилизации».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6672"/>
            <a:ext cx="2592288" cy="3531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5580112" y="4437112"/>
            <a:ext cx="3168352" cy="57606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1912  -  2006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476672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2400" b="1" dirty="0">
                <a:solidFill>
                  <a:srgbClr val="7030A0"/>
                </a:solidFill>
              </a:rPr>
              <a:t>Ми́лтон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vi-VN" sz="2400" b="1" dirty="0">
                <a:solidFill>
                  <a:srgbClr val="7030A0"/>
                </a:solidFill>
              </a:rPr>
              <a:t>Фри́дм</a:t>
            </a:r>
            <a:r>
              <a:rPr lang="ru-RU" sz="2400" b="1" dirty="0">
                <a:solidFill>
                  <a:srgbClr val="7030A0"/>
                </a:solidFill>
              </a:rPr>
              <a:t>а</a:t>
            </a:r>
            <a:r>
              <a:rPr lang="vi-VN" sz="2400" b="1" dirty="0">
                <a:solidFill>
                  <a:srgbClr val="7030A0"/>
                </a:solidFill>
              </a:rPr>
              <a:t>н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4821427"/>
            <a:ext cx="87129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/>
              <a:t>Основные</a:t>
            </a:r>
            <a:r>
              <a:rPr lang="en-US" sz="2200" dirty="0"/>
              <a:t> </a:t>
            </a:r>
            <a:r>
              <a:rPr lang="ru-RU" sz="2200" dirty="0"/>
              <a:t>труды:  </a:t>
            </a:r>
          </a:p>
          <a:p>
            <a:r>
              <a:rPr lang="ru-RU" sz="2200" dirty="0"/>
              <a:t>«Капитал и свобода» (1962 г.), «Монетарная теория Соединенных штатов» (1963 г.), «Деньги и экономическое равновесие» (1973 г.). </a:t>
            </a:r>
          </a:p>
        </p:txBody>
      </p:sp>
    </p:spTree>
    <p:extLst>
      <p:ext uri="{BB962C8B-B14F-4D97-AF65-F5344CB8AC3E}">
        <p14:creationId xmlns:p14="http://schemas.microsoft.com/office/powerpoint/2010/main" val="1796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0"/>
            <a:ext cx="8640960" cy="456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spcAft>
                <a:spcPts val="600"/>
              </a:spcAft>
            </a:pPr>
            <a:r>
              <a:rPr lang="ru-RU" sz="2100" b="1" i="1" dirty="0">
                <a:solidFill>
                  <a:srgbClr val="7030A0"/>
                </a:solidFill>
              </a:rPr>
              <a:t>Постулаты теории монетаризма:</a:t>
            </a:r>
            <a:endParaRPr lang="ru-RU" sz="2100" dirty="0">
              <a:solidFill>
                <a:srgbClr val="7030A0"/>
              </a:solidFill>
            </a:endParaRPr>
          </a:p>
          <a:p>
            <a:pPr indent="363538">
              <a:lnSpc>
                <a:spcPct val="90000"/>
              </a:lnSpc>
            </a:pPr>
            <a:r>
              <a:rPr lang="ru-RU" sz="2100" dirty="0"/>
              <a:t>- рыночная экономика – внутренне устойчивая система, а все негативные моменты, возникающие в ней, имеют экзогенное (внешнее) происхождение, вмешательство государства несет риски нарушения равновесия;</a:t>
            </a:r>
          </a:p>
          <a:p>
            <a:pPr indent="363538">
              <a:lnSpc>
                <a:spcPct val="90000"/>
              </a:lnSpc>
            </a:pPr>
            <a:r>
              <a:rPr lang="ru-RU" sz="2100" dirty="0"/>
              <a:t>- приоритет в государственном регулировании должен отдаваться регулируемому росту денежной массы, а не стимулированию инвестиций и занятости; </a:t>
            </a:r>
          </a:p>
          <a:p>
            <a:pPr indent="363538">
              <a:lnSpc>
                <a:spcPct val="90000"/>
              </a:lnSpc>
            </a:pPr>
            <a:r>
              <a:rPr lang="ru-RU" sz="2100" dirty="0"/>
              <a:t>- механизм «денежного правила» М.Фридмана: строго контролируемое увеличение денежной массы (на 3-5% в год) приводит к увеличению как потребительского спроса, так и </a:t>
            </a:r>
            <a:r>
              <a:rPr lang="ru-RU" sz="2100" dirty="0" smtClean="0"/>
              <a:t>инвестиционного»);</a:t>
            </a:r>
            <a:endParaRPr lang="ru-RU" sz="2100" dirty="0"/>
          </a:p>
          <a:p>
            <a:pPr indent="363538">
              <a:lnSpc>
                <a:spcPct val="90000"/>
              </a:lnSpc>
            </a:pPr>
            <a:r>
              <a:rPr lang="ru-RU" sz="2100" dirty="0"/>
              <a:t>- между количеством денег в обращении и объемом национального производства корреляция значительно </a:t>
            </a:r>
            <a:r>
              <a:rPr lang="ru-RU" sz="2100" dirty="0" err="1"/>
              <a:t>бОльшая</a:t>
            </a:r>
            <a:r>
              <a:rPr lang="ru-RU" sz="2100" dirty="0"/>
              <a:t>, чем между инвестициями и ВВП.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5311" y="4555093"/>
            <a:ext cx="864096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b="1" i="1" dirty="0">
                <a:solidFill>
                  <a:srgbClr val="7030A0"/>
                </a:solidFill>
              </a:rPr>
              <a:t>Вывод </a:t>
            </a:r>
            <a:r>
              <a:rPr lang="ru-RU" sz="2100" b="1" i="1" dirty="0" err="1">
                <a:solidFill>
                  <a:srgbClr val="7030A0"/>
                </a:solidFill>
              </a:rPr>
              <a:t>монетаристов</a:t>
            </a:r>
            <a:r>
              <a:rPr lang="ru-RU" sz="2100" b="1" i="1" dirty="0">
                <a:solidFill>
                  <a:srgbClr val="7030A0"/>
                </a:solidFill>
              </a:rPr>
              <a:t>:</a:t>
            </a:r>
            <a:r>
              <a:rPr lang="ru-RU" sz="2100" dirty="0">
                <a:solidFill>
                  <a:srgbClr val="7030A0"/>
                </a:solidFill>
              </a:rPr>
              <a:t> </a:t>
            </a:r>
          </a:p>
          <a:p>
            <a:pPr indent="363538"/>
            <a:r>
              <a:rPr lang="ru-RU" sz="2100" dirty="0"/>
              <a:t>долгосрочная денежно-кредитная политика должна состоять в обеспечении постоянного прироста денежной массы в обращении путем поддержания устойчивого и обоснованного уровня инфляционных ожиданий.</a:t>
            </a:r>
          </a:p>
        </p:txBody>
      </p:sp>
    </p:spTree>
    <p:extLst>
      <p:ext uri="{BB962C8B-B14F-4D97-AF65-F5344CB8AC3E}">
        <p14:creationId xmlns:p14="http://schemas.microsoft.com/office/powerpoint/2010/main" val="216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9546" y="116632"/>
            <a:ext cx="8300926" cy="100811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 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780928"/>
            <a:ext cx="8640960" cy="3888432"/>
          </a:xfrm>
        </p:spPr>
        <p:txBody>
          <a:bodyPr>
            <a:normAutofit/>
          </a:bodyPr>
          <a:lstStyle/>
          <a:p>
            <a:pPr indent="363538" algn="just"/>
            <a:r>
              <a:rPr lang="ru-RU" sz="2100" b="1" i="1" dirty="0" smtClean="0">
                <a:solidFill>
                  <a:srgbClr val="7030A0"/>
                </a:solidFill>
              </a:rPr>
              <a:t>Основные </a:t>
            </a:r>
            <a:r>
              <a:rPr lang="ru-RU" sz="2100" b="1" i="1" dirty="0">
                <a:solidFill>
                  <a:srgbClr val="7030A0"/>
                </a:solidFill>
              </a:rPr>
              <a:t>цели денежно-кредитного регулирования:</a:t>
            </a:r>
          </a:p>
          <a:p>
            <a:pPr indent="363538" algn="just">
              <a:buAutoNum type="arabicParenR"/>
            </a:pPr>
            <a:r>
              <a:rPr lang="ru-RU" sz="2100" dirty="0" smtClean="0">
                <a:solidFill>
                  <a:schemeClr val="tx1"/>
                </a:solidFill>
              </a:rPr>
              <a:t>поддержание </a:t>
            </a:r>
            <a:r>
              <a:rPr lang="ru-RU" sz="2100" dirty="0">
                <a:solidFill>
                  <a:schemeClr val="tx1"/>
                </a:solidFill>
              </a:rPr>
              <a:t>стабильности </a:t>
            </a:r>
            <a:r>
              <a:rPr lang="ru-RU" sz="2100" dirty="0" smtClean="0">
                <a:solidFill>
                  <a:schemeClr val="tx1"/>
                </a:solidFill>
              </a:rPr>
              <a:t>цен (регулирование инфляции);</a:t>
            </a:r>
            <a:endParaRPr lang="ru-RU" sz="2100" dirty="0">
              <a:solidFill>
                <a:schemeClr val="tx1"/>
              </a:solidFill>
            </a:endParaRPr>
          </a:p>
          <a:p>
            <a:pPr indent="363538" algn="just">
              <a:buAutoNum type="arabicParenR"/>
            </a:pPr>
            <a:r>
              <a:rPr lang="ru-RU" sz="2100" dirty="0" smtClean="0">
                <a:solidFill>
                  <a:schemeClr val="tx1"/>
                </a:solidFill>
              </a:rPr>
              <a:t> достижение </a:t>
            </a:r>
            <a:r>
              <a:rPr lang="ru-RU" sz="2100" dirty="0">
                <a:solidFill>
                  <a:schemeClr val="tx1"/>
                </a:solidFill>
              </a:rPr>
              <a:t>высокого уровня занятости</a:t>
            </a:r>
            <a:r>
              <a:rPr lang="ru-RU" sz="2100" dirty="0" smtClean="0">
                <a:solidFill>
                  <a:schemeClr val="tx1"/>
                </a:solidFill>
              </a:rPr>
              <a:t>;</a:t>
            </a:r>
            <a:endParaRPr lang="ru-RU" sz="2100" dirty="0">
              <a:solidFill>
                <a:schemeClr val="tx1"/>
              </a:solidFill>
            </a:endParaRPr>
          </a:p>
          <a:p>
            <a:pPr indent="363538" algn="just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обеспечение </a:t>
            </a:r>
            <a:r>
              <a:rPr lang="ru-RU" sz="2100" dirty="0">
                <a:solidFill>
                  <a:schemeClr val="tx1"/>
                </a:solidFill>
              </a:rPr>
              <a:t>экономического роста;</a:t>
            </a:r>
          </a:p>
          <a:p>
            <a:pPr indent="363538" algn="l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 обеспечение </a:t>
            </a:r>
            <a:r>
              <a:rPr lang="ru-RU" sz="2100" dirty="0">
                <a:solidFill>
                  <a:schemeClr val="tx1"/>
                </a:solidFill>
              </a:rPr>
              <a:t>устойчивости и прогнозируемости ставки процента на внутреннем денежном </a:t>
            </a:r>
            <a:r>
              <a:rPr lang="ru-RU" sz="2100" dirty="0" smtClean="0">
                <a:solidFill>
                  <a:schemeClr val="tx1"/>
                </a:solidFill>
              </a:rPr>
              <a:t>рынке;</a:t>
            </a:r>
          </a:p>
          <a:p>
            <a:pPr indent="363538" algn="l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 поддержание </a:t>
            </a:r>
            <a:r>
              <a:rPr lang="ru-RU" sz="2100" dirty="0">
                <a:solidFill>
                  <a:schemeClr val="tx1"/>
                </a:solidFill>
              </a:rPr>
              <a:t>равновесия на отдельных сегментах национального финансового </a:t>
            </a:r>
            <a:r>
              <a:rPr lang="ru-RU" sz="2100" dirty="0" smtClean="0">
                <a:solidFill>
                  <a:schemeClr val="tx1"/>
                </a:solidFill>
              </a:rPr>
              <a:t>рынка;</a:t>
            </a:r>
          </a:p>
          <a:p>
            <a:pPr indent="363538" algn="l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обеспечение </a:t>
            </a:r>
            <a:r>
              <a:rPr lang="ru-RU" sz="2100" dirty="0">
                <a:solidFill>
                  <a:schemeClr val="tx1"/>
                </a:solidFill>
              </a:rPr>
              <a:t>устойчивости внутреннего валютного рынка.</a:t>
            </a:r>
          </a:p>
          <a:p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16632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1.3. Теоретико-прикладные основы денежно-кредитного регулирования</a:t>
            </a:r>
            <a:endParaRPr lang="ru-RU" sz="22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7" y="1206478"/>
            <a:ext cx="874846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3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Денежно-кредитное регулирование (ДКР)  </a:t>
            </a:r>
            <a:r>
              <a:rPr lang="ru-RU" sz="2300" b="1" dirty="0" smtClean="0">
                <a:latin typeface="Calibri" pitchFamily="34" charset="0"/>
                <a:cs typeface="Calibri" pitchFamily="34" charset="0"/>
              </a:rPr>
              <a:t>– это </a:t>
            </a:r>
            <a:r>
              <a:rPr lang="ru-RU" sz="2300" dirty="0" smtClean="0">
                <a:latin typeface="Calibri" pitchFamily="34" charset="0"/>
                <a:cs typeface="Calibri" pitchFamily="34" charset="0"/>
              </a:rPr>
              <a:t>целенаправленное воздействие государства при помощи специального регуляторного механизма на сферу денежного обращения и кредитных отношений</a:t>
            </a:r>
            <a:r>
              <a:rPr lang="ru-RU" sz="2300" b="1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indent="363538"/>
            <a:endParaRPr lang="ru-RU" sz="22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58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32509" y="54609"/>
            <a:ext cx="8574460" cy="1061672"/>
          </a:xfrm>
        </p:spPr>
        <p:txBody>
          <a:bodyPr>
            <a:normAutofit fontScale="90000"/>
          </a:bodyPr>
          <a:lstStyle/>
          <a:p>
            <a:pPr indent="363538"/>
            <a:r>
              <a:rPr lang="ru-RU" sz="2300" b="1" dirty="0">
                <a:solidFill>
                  <a:srgbClr val="7030A0"/>
                </a:solidFill>
              </a:rPr>
              <a:t>Система ДКР осуществляет поддержание и нормальное функционирование денежной системы страны, обеспечивая: </a:t>
            </a:r>
            <a:br>
              <a:rPr lang="ru-RU" sz="2300" b="1" dirty="0">
                <a:solidFill>
                  <a:srgbClr val="7030A0"/>
                </a:solidFill>
              </a:rPr>
            </a:br>
            <a:endParaRPr lang="ru-RU" sz="2300" b="1" dirty="0">
              <a:solidFill>
                <a:srgbClr val="7030A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54042" y="1116281"/>
            <a:ext cx="8352928" cy="2612571"/>
          </a:xfrm>
        </p:spPr>
        <p:txBody>
          <a:bodyPr>
            <a:noAutofit/>
          </a:bodyPr>
          <a:lstStyle/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формирование необходимого объема денежных ресурсов и привлечение инвестиций;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развитие конкурентной среды на денежном рынке;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расширение рынка банковских услуг и улучшение их качества;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совершенствование системы безналичных расчетов;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создание механизмов, позволяющих снизить  влияние негативных (</a:t>
            </a:r>
            <a:r>
              <a:rPr lang="ru-RU" sz="2000" dirty="0" err="1">
                <a:solidFill>
                  <a:schemeClr val="tx1"/>
                </a:solidFill>
              </a:rPr>
              <a:t>проинфляционных</a:t>
            </a:r>
            <a:r>
              <a:rPr lang="ru-RU" sz="2000" dirty="0">
                <a:solidFill>
                  <a:schemeClr val="tx1"/>
                </a:solidFill>
              </a:rPr>
              <a:t>) процессов в денежном обороте.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54042" y="4051296"/>
            <a:ext cx="835292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Основные субъекты системы ДКР: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центральные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банки либо аналогичные им институты 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правом  издавать нормативно-законодательные акты, оказывающие влияние на денежно-кредитную 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сферу;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кредитные организации.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323528" y="260648"/>
            <a:ext cx="8496944" cy="7200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Объектами денежно-кредитного регулирования являются: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323528" y="764704"/>
            <a:ext cx="8280920" cy="40210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363538" algn="just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спрос на деньги и предложение денег;</a:t>
            </a:r>
          </a:p>
          <a:p>
            <a:pPr marL="342900" marR="0" lvl="0" indent="363538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объем и структура денежной массы, находящейся в обороте;</a:t>
            </a:r>
          </a:p>
          <a:p>
            <a:pPr marL="342900" marR="0" lvl="0" indent="363538" algn="just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скорость оборота (обращения) денег;</a:t>
            </a:r>
          </a:p>
          <a:p>
            <a:pPr marL="342900" marR="0" lvl="0" indent="363538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объем кредитов, предоставляемых участникам денежного оборота, в т.ч. банковской системе; </a:t>
            </a:r>
          </a:p>
          <a:p>
            <a:pPr marL="342900" marR="0" lvl="0" indent="363538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коэффициенты денежной (банковской) мультипликации;</a:t>
            </a:r>
          </a:p>
          <a:p>
            <a:pPr marL="342900" lvl="0" indent="363538">
              <a:lnSpc>
                <a:spcPct val="16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100" dirty="0" smtClean="0"/>
              <a:t>обменный </a:t>
            </a:r>
            <a:r>
              <a:rPr lang="ru-RU" sz="2100" dirty="0"/>
              <a:t>курс национальной денежной единицы.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24465" y="476672"/>
            <a:ext cx="8640023" cy="779895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0"/>
            <a:ext cx="7776864" cy="620688"/>
          </a:xfrm>
        </p:spPr>
        <p:txBody>
          <a:bodyPr>
            <a:normAutofit/>
          </a:bodyPr>
          <a:lstStyle/>
          <a:p>
            <a:pPr algn="r"/>
            <a:r>
              <a:rPr lang="ru-RU" sz="2200" i="1" dirty="0">
                <a:solidFill>
                  <a:schemeClr val="tx1"/>
                </a:solidFill>
              </a:rPr>
              <a:t>Базовые показатели ДКР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6142" y="404664"/>
            <a:ext cx="88293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/>
            <a:r>
              <a:rPr lang="ru-RU" sz="2000" b="1" dirty="0">
                <a:solidFill>
                  <a:srgbClr val="C00000"/>
                </a:solidFill>
              </a:rPr>
              <a:t>Спрос на деньги </a:t>
            </a:r>
            <a:r>
              <a:rPr lang="ru-RU" sz="2000" dirty="0"/>
              <a:t>- количество платежных средств, которое экономические субъекты желают держать у себя в настоящий момент.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1412777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7030A0"/>
                </a:solidFill>
              </a:rPr>
              <a:t>Увеличение спроса на деньги вызывается:</a:t>
            </a:r>
          </a:p>
          <a:p>
            <a:r>
              <a:rPr lang="ru-RU" sz="2000" dirty="0"/>
              <a:t>- ростом экономики;</a:t>
            </a:r>
          </a:p>
          <a:p>
            <a:r>
              <a:rPr lang="ru-RU" sz="2000" dirty="0"/>
              <a:t>- снижением инфляции и инфляционных ожиданий;</a:t>
            </a:r>
          </a:p>
          <a:p>
            <a:r>
              <a:rPr lang="ru-RU" sz="2000" dirty="0"/>
              <a:t>- ростом доверия к банковской системе.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0271" y="2780928"/>
            <a:ext cx="8322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7030A0"/>
                </a:solidFill>
              </a:rPr>
              <a:t>Основные мотивы, </a:t>
            </a:r>
            <a:r>
              <a:rPr lang="ru-RU" sz="2000" dirty="0"/>
              <a:t>которыми руководствуется тот или иной участник денежного обращения, формируя спрос на деньги: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465" y="3645024"/>
            <a:ext cx="86400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buAutoNum type="arabicParenR"/>
            </a:pPr>
            <a:r>
              <a:rPr lang="ru-RU" sz="2000" b="1" dirty="0" smtClean="0"/>
              <a:t>транзакционный </a:t>
            </a:r>
            <a:r>
              <a:rPr lang="ru-RU" sz="2000" b="1" dirty="0"/>
              <a:t>мотив </a:t>
            </a:r>
            <a:r>
              <a:rPr lang="ru-RU" sz="2000" dirty="0"/>
              <a:t>- потребность в запасе денег для обеспечения текущего хозяйственного финансирования; </a:t>
            </a:r>
          </a:p>
          <a:p>
            <a:r>
              <a:rPr lang="ru-RU" sz="2000" b="1" dirty="0"/>
              <a:t>2) мотив предосторожности </a:t>
            </a:r>
            <a:r>
              <a:rPr lang="ru-RU" sz="2000" dirty="0"/>
              <a:t>– потребность в резервах денежных средств для снижения рисков в условиях неопределенности и сглаживания неизбежных кассовых разрывов;</a:t>
            </a:r>
          </a:p>
          <a:p>
            <a:r>
              <a:rPr lang="ru-RU" sz="2000" b="1" dirty="0"/>
              <a:t>3) спекулятивный мотив </a:t>
            </a:r>
            <a:r>
              <a:rPr lang="ru-RU" sz="2000" dirty="0"/>
              <a:t>– потребность в приобретении финансовых активов (облигаций, акций, ПФИ) с целью получения  процентных и иных доходов от спекулятивных операций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3792" y="24294"/>
            <a:ext cx="8278688" cy="548680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>
                <a:solidFill>
                  <a:schemeClr val="tx1"/>
                </a:solidFill>
              </a:rPr>
              <a:t>Базовые показатели ДКР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1520" y="476672"/>
            <a:ext cx="8496944" cy="1512168"/>
          </a:xfrm>
        </p:spPr>
        <p:txBody>
          <a:bodyPr>
            <a:noAutofit/>
          </a:bodyPr>
          <a:lstStyle/>
          <a:p>
            <a:pPr indent="363538" algn="just"/>
            <a:r>
              <a:rPr lang="ru-RU" sz="2000" b="1" dirty="0">
                <a:solidFill>
                  <a:srgbClr val="FF0000"/>
                </a:solidFill>
              </a:rPr>
              <a:t>Денежное  предложение </a:t>
            </a:r>
            <a:r>
              <a:rPr lang="ru-RU" sz="2000" b="1" dirty="0">
                <a:solidFill>
                  <a:schemeClr val="tx1"/>
                </a:solidFill>
              </a:rPr>
              <a:t>- </a:t>
            </a:r>
            <a:r>
              <a:rPr lang="ru-RU" sz="2000" dirty="0">
                <a:solidFill>
                  <a:schemeClr val="tx1"/>
                </a:solidFill>
              </a:rPr>
              <a:t>денежная масса в обращении, т. е. совокупность наличных и безналичных платежных средств, обеспечивающих обращение товаров и услуг в стране, а также потребности накопления нефинансовыми организациями и населением. 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988840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dirty="0"/>
              <a:t>Показателями состава и структуры денежной массы являются </a:t>
            </a:r>
            <a:r>
              <a:rPr lang="ru-RU" sz="2000" b="1" dirty="0">
                <a:solidFill>
                  <a:srgbClr val="7030A0"/>
                </a:solidFill>
              </a:rPr>
              <a:t>денежные агрегаты – М0, М1, М2:   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5436" y="2696726"/>
            <a:ext cx="842493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b="1" dirty="0">
                <a:solidFill>
                  <a:srgbClr val="7030A0"/>
                </a:solidFill>
              </a:rPr>
              <a:t>▪ денежный агрегат МО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b="1" i="1" dirty="0"/>
              <a:t>= наличные деньги в обращении вне банковской системы;</a:t>
            </a:r>
          </a:p>
          <a:p>
            <a:pPr indent="363538">
              <a:spcBef>
                <a:spcPts val="600"/>
              </a:spcBef>
            </a:pPr>
            <a:r>
              <a:rPr lang="ru-RU" b="1" dirty="0">
                <a:solidFill>
                  <a:srgbClr val="7030A0"/>
                </a:solidFill>
              </a:rPr>
              <a:t>▪ денежный агрегат М1 </a:t>
            </a:r>
            <a:r>
              <a:rPr lang="ru-RU" b="1" dirty="0"/>
              <a:t>= </a:t>
            </a:r>
            <a:r>
              <a:rPr lang="ru-RU" b="1" i="1" dirty="0"/>
              <a:t>М0 + остатки средств в национальной валюте на расчетных, текущих и иных счетах до востребования населения, нефинансовых и финансовых (кроме кредитных) организаций, являющихся резидентами Российской Федерации;</a:t>
            </a:r>
          </a:p>
          <a:p>
            <a:pPr indent="363538">
              <a:spcBef>
                <a:spcPts val="600"/>
              </a:spcBef>
            </a:pPr>
            <a:r>
              <a:rPr lang="ru-RU" b="1" dirty="0">
                <a:solidFill>
                  <a:srgbClr val="7030A0"/>
                </a:solidFill>
              </a:rPr>
              <a:t>▪ денежный агрегат М2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b="1" dirty="0"/>
              <a:t>= </a:t>
            </a:r>
            <a:r>
              <a:rPr lang="ru-RU" b="1" i="1" dirty="0"/>
              <a:t>М1 + остатки средств в национальной валюте на счетах срочных депозитов и иных привлеченных на срок средств населения, нефинансовых и финансовых (кроме кредитных) организаций, являющихся резидентами Российской Федерации;</a:t>
            </a:r>
          </a:p>
          <a:p>
            <a:pPr indent="363538">
              <a:spcBef>
                <a:spcPts val="600"/>
              </a:spcBef>
            </a:pPr>
            <a:r>
              <a:rPr lang="ru-RU" b="1" dirty="0">
                <a:solidFill>
                  <a:srgbClr val="7030A0"/>
                </a:solidFill>
              </a:rPr>
              <a:t>▪ денежный агрегат М2Х </a:t>
            </a:r>
            <a:r>
              <a:rPr lang="ru-RU" b="1" dirty="0"/>
              <a:t>= </a:t>
            </a:r>
            <a:r>
              <a:rPr lang="ru-RU" b="1" i="1" dirty="0"/>
              <a:t>М2 + </a:t>
            </a:r>
            <a:r>
              <a:rPr lang="ru-RU" b="1" i="1" dirty="0" smtClean="0"/>
              <a:t>средства  </a:t>
            </a:r>
            <a:r>
              <a:rPr lang="ru-RU" b="1" i="1" dirty="0"/>
              <a:t>в иностранной валюте </a:t>
            </a:r>
          </a:p>
          <a:p>
            <a:pPr indent="363538"/>
            <a:r>
              <a:rPr lang="ru-RU" b="1" i="1" dirty="0"/>
              <a:t>( денежная масса в широком определении).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3795510"/>
            <a:ext cx="8640960" cy="2261161"/>
          </a:xfrm>
        </p:spPr>
        <p:txBody>
          <a:bodyPr>
            <a:noAutofit/>
          </a:bodyPr>
          <a:lstStyle/>
          <a:p>
            <a:pPr indent="363538" algn="just"/>
            <a:r>
              <a:rPr lang="ru-RU" sz="2000" b="1" dirty="0">
                <a:solidFill>
                  <a:srgbClr val="C00000"/>
                </a:solidFill>
              </a:rPr>
              <a:t>Скорость обращения денег </a:t>
            </a:r>
            <a:r>
              <a:rPr lang="ru-RU" sz="2000" dirty="0">
                <a:solidFill>
                  <a:srgbClr val="C00000"/>
                </a:solidFill>
              </a:rPr>
              <a:t> -</a:t>
            </a:r>
            <a:r>
              <a:rPr lang="ru-RU" sz="2000" dirty="0">
                <a:solidFill>
                  <a:schemeClr val="tx1"/>
                </a:solidFill>
              </a:rPr>
              <a:t> то число раз, которое денежная единица поступает в обращение и расходуется в денежных расчетах при купле-продаже товаров и услуг, 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или количество сделок, которое обслуживает каждая денежная единица в среднем в течение года, 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или среднее число оборотов денежных </a:t>
            </a:r>
            <a:r>
              <a:rPr lang="ru-RU" sz="2000" dirty="0" smtClean="0">
                <a:solidFill>
                  <a:schemeClr val="tx1"/>
                </a:solidFill>
              </a:rPr>
              <a:t>средств за год.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323528" y="1"/>
            <a:ext cx="8741814" cy="471948"/>
          </a:xfrm>
        </p:spPr>
        <p:txBody>
          <a:bodyPr>
            <a:noAutofit/>
          </a:bodyPr>
          <a:lstStyle/>
          <a:p>
            <a:pPr algn="r"/>
            <a:r>
              <a:rPr lang="ru-RU" sz="2000" i="1" dirty="0">
                <a:solidFill>
                  <a:schemeClr val="tx1"/>
                </a:solidFill>
              </a:rPr>
              <a:t>Базовые показатели ДКР</a:t>
            </a:r>
            <a:br>
              <a:rPr lang="ru-RU" sz="2000" i="1" dirty="0">
                <a:solidFill>
                  <a:schemeClr val="tx1"/>
                </a:solidFill>
              </a:rPr>
            </a:b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836712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26142" y="548680"/>
            <a:ext cx="852232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ctr"/>
            <a:r>
              <a:rPr lang="ru-RU" sz="2000" b="1" dirty="0">
                <a:solidFill>
                  <a:srgbClr val="7030A0"/>
                </a:solidFill>
              </a:rPr>
              <a:t>Денежная масса зависит от скорости обращения денег: </a:t>
            </a:r>
          </a:p>
          <a:p>
            <a:r>
              <a:rPr lang="ru-RU" sz="2000" dirty="0"/>
              <a:t>чем выше при прочих равных условиях скорость обращения денег, тем меньше денежной массы нужно для обслуживания годового </a:t>
            </a:r>
            <a:r>
              <a:rPr lang="ru-RU" sz="2000" dirty="0" smtClean="0"/>
              <a:t>производства валового внутреннего продукта (ВВП):</a:t>
            </a:r>
            <a:endParaRPr lang="ru-RU" sz="2000" dirty="0"/>
          </a:p>
          <a:p>
            <a:r>
              <a:rPr lang="ru-RU" sz="2000" dirty="0"/>
              <a:t>		 </a:t>
            </a:r>
            <a:r>
              <a:rPr lang="ru-RU" sz="2000" b="1" dirty="0"/>
              <a:t>	М ≈ С / </a:t>
            </a:r>
            <a:r>
              <a:rPr lang="en-US" sz="2000" b="1" dirty="0"/>
              <a:t>V</a:t>
            </a:r>
            <a:r>
              <a:rPr lang="ru-RU" sz="2000" b="1" dirty="0"/>
              <a:t>,</a:t>
            </a:r>
            <a:r>
              <a:rPr lang="ru-RU" sz="2000" dirty="0"/>
              <a:t> </a:t>
            </a:r>
          </a:p>
          <a:p>
            <a:r>
              <a:rPr lang="ru-RU" sz="2000" dirty="0"/>
              <a:t>	где </a:t>
            </a:r>
          </a:p>
          <a:p>
            <a:r>
              <a:rPr lang="ru-RU" sz="2000" dirty="0"/>
              <a:t>	</a:t>
            </a:r>
            <a:r>
              <a:rPr lang="ru-RU" sz="2000" b="1" dirty="0"/>
              <a:t>М </a:t>
            </a:r>
            <a:r>
              <a:rPr lang="ru-RU" sz="2000" dirty="0"/>
              <a:t>- количество денег, необходимых для обслуживания денежного оборота, </a:t>
            </a:r>
          </a:p>
          <a:p>
            <a:r>
              <a:rPr lang="ru-RU" sz="2000" dirty="0"/>
              <a:t>	</a:t>
            </a:r>
            <a:r>
              <a:rPr lang="ru-RU" sz="2000" b="1" dirty="0"/>
              <a:t>С</a:t>
            </a:r>
            <a:r>
              <a:rPr lang="ru-RU" sz="2000" dirty="0"/>
              <a:t> – </a:t>
            </a:r>
            <a:r>
              <a:rPr lang="ru-RU" sz="2000" dirty="0" smtClean="0"/>
              <a:t>совокупная стоимость </a:t>
            </a:r>
            <a:r>
              <a:rPr lang="ru-RU" sz="2000" dirty="0"/>
              <a:t>реализуемых товаров и услуг, </a:t>
            </a:r>
          </a:p>
          <a:p>
            <a:r>
              <a:rPr lang="ru-RU" sz="2000" dirty="0"/>
              <a:t>	</a:t>
            </a:r>
            <a:r>
              <a:rPr lang="en-US" sz="2000" b="1" dirty="0"/>
              <a:t>V</a:t>
            </a:r>
            <a:r>
              <a:rPr lang="ru-RU" sz="2000" dirty="0"/>
              <a:t> - скорость обращения денег.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507288" cy="1872208"/>
          </a:xfrm>
        </p:spPr>
        <p:txBody>
          <a:bodyPr>
            <a:noAutofit/>
          </a:bodyPr>
          <a:lstStyle/>
          <a:p>
            <a:pPr indent="363538" algn="l"/>
            <a:r>
              <a:rPr lang="ru-RU" sz="2000" dirty="0"/>
              <a:t>Величина денежного предложения  (денежной массы) определяется взаимодействием  трех переменных:</a:t>
            </a:r>
            <a:br>
              <a:rPr lang="ru-RU" sz="2000" dirty="0"/>
            </a:br>
            <a:r>
              <a:rPr lang="ru-RU" sz="2000" dirty="0"/>
              <a:t>      - денежной базы центрального банка;</a:t>
            </a:r>
            <a:br>
              <a:rPr lang="ru-RU" sz="2000" dirty="0"/>
            </a:br>
            <a:r>
              <a:rPr lang="ru-RU" sz="2000" dirty="0"/>
              <a:t>      - ставки процента на внутреннем денежном рынке;</a:t>
            </a:r>
            <a:br>
              <a:rPr lang="ru-RU" sz="2000" dirty="0"/>
            </a:br>
            <a:r>
              <a:rPr lang="ru-RU" sz="2000" dirty="0"/>
              <a:t>      - нормы обязательного резервирования.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2204864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Денежная база</a:t>
            </a:r>
            <a:r>
              <a:rPr lang="ru-RU" sz="2000" dirty="0"/>
              <a:t> – макроэкономический индикатор, показывающий количество денежных средств, находящихся в обращении. </a:t>
            </a:r>
          </a:p>
        </p:txBody>
      </p:sp>
      <p:sp>
        <p:nvSpPr>
          <p:cNvPr id="6" name="Заголовок 5"/>
          <p:cNvSpPr txBox="1">
            <a:spLocks/>
          </p:cNvSpPr>
          <p:nvPr/>
        </p:nvSpPr>
        <p:spPr>
          <a:xfrm>
            <a:off x="685800" y="1"/>
            <a:ext cx="820668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Базовые показатели ДКР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564" y="2973431"/>
            <a:ext cx="82809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Денежная база в узком определении </a:t>
            </a:r>
            <a:r>
              <a:rPr lang="ru-RU" sz="2000" dirty="0"/>
              <a:t>включает выпущенные в обращение Центральным банком наличные деньги (с учетом остатков средств в кассах кредитных организаций) и остатки обязательных резервов по привлеченным банками средствам в национальной валюте, депонируемым на счетах в Банке России.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801" y="4640772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Денежная база в широком определении </a:t>
            </a:r>
            <a:r>
              <a:rPr lang="ru-RU" sz="2000" dirty="0"/>
              <a:t>состоит из наличных денег в обращении (с учетом остатков в кассах банков), средств на корреспондентских счетах и обязательных резервах кредитных организаций в Центральном банке.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404664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/>
              <a:t>Базовые показатели ДКР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53142" y="0"/>
            <a:ext cx="799288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  Ставка </a:t>
            </a:r>
            <a:r>
              <a:rPr lang="ru-RU" sz="2000" b="1" dirty="0">
                <a:solidFill>
                  <a:srgbClr val="C00000"/>
                </a:solidFill>
              </a:rPr>
              <a:t>процента</a:t>
            </a:r>
            <a:r>
              <a:rPr lang="ru-RU" sz="2000" b="1" dirty="0"/>
              <a:t> </a:t>
            </a:r>
            <a:r>
              <a:rPr lang="ru-RU" sz="2000" b="1" dirty="0" smtClean="0"/>
              <a:t>(ключевая ставка)</a:t>
            </a:r>
            <a:r>
              <a:rPr lang="ru-RU" sz="2000" dirty="0" smtClean="0"/>
              <a:t> </a:t>
            </a:r>
            <a:r>
              <a:rPr lang="ru-RU" sz="2000" dirty="0"/>
              <a:t>- процент, под который Центральный банк выдаёт </a:t>
            </a:r>
            <a:r>
              <a:rPr lang="ru-RU" sz="2000" dirty="0" smtClean="0"/>
              <a:t>краткосрочные кредиты (на срок 7 дней) другим </a:t>
            </a:r>
            <a:r>
              <a:rPr lang="ru-RU" sz="2000" dirty="0"/>
              <a:t>кредитным </a:t>
            </a:r>
            <a:r>
              <a:rPr lang="ru-RU" sz="2000" dirty="0" smtClean="0"/>
              <a:t>организациям. </a:t>
            </a:r>
          </a:p>
          <a:p>
            <a:r>
              <a:rPr lang="ru-RU" sz="2000" dirty="0" smtClean="0"/>
              <a:t>   Получив </a:t>
            </a:r>
            <a:r>
              <a:rPr lang="ru-RU" sz="2000" dirty="0"/>
              <a:t>такой кредит, коммерческие банки сами выдают кредиты компаниям и розничным потребителям уже под собственный процент, который выше </a:t>
            </a:r>
            <a:r>
              <a:rPr lang="ru-RU" sz="2000" dirty="0" smtClean="0"/>
              <a:t>ключевой ставки процента.</a:t>
            </a:r>
          </a:p>
          <a:p>
            <a:r>
              <a:rPr lang="ru-RU" sz="2000" dirty="0" smtClean="0"/>
              <a:t>                         </a:t>
            </a:r>
            <a:r>
              <a:rPr lang="ru-RU" sz="2000" b="1" dirty="0" smtClean="0"/>
              <a:t>Динамика ключевой ставки</a:t>
            </a:r>
            <a:endParaRPr lang="ru-RU" sz="2000" b="1" dirty="0"/>
          </a:p>
          <a:p>
            <a:r>
              <a:rPr lang="ru-RU" sz="2000" i="1" dirty="0" smtClean="0">
                <a:solidFill>
                  <a:srgbClr val="0033CC"/>
                </a:solidFill>
              </a:rPr>
              <a:t>Июль 20 г. – март 21 г.   -   4,25% (исторический минимум)</a:t>
            </a:r>
            <a:endParaRPr lang="ru-RU" sz="2000" i="1" dirty="0">
              <a:solidFill>
                <a:srgbClr val="0033CC"/>
              </a:solidFill>
            </a:endParaRPr>
          </a:p>
          <a:p>
            <a:r>
              <a:rPr lang="ru-RU" sz="2000" i="1" dirty="0" smtClean="0">
                <a:solidFill>
                  <a:srgbClr val="0033CC"/>
                </a:solidFill>
              </a:rPr>
              <a:t>Март 22 г. – апрель 22 г.    -   </a:t>
            </a:r>
            <a:r>
              <a:rPr lang="ru-RU" sz="2000" i="1" dirty="0" smtClean="0">
                <a:solidFill>
                  <a:srgbClr val="0033CC"/>
                </a:solidFill>
              </a:rPr>
              <a:t>20%</a:t>
            </a:r>
          </a:p>
          <a:p>
            <a:r>
              <a:rPr lang="ru-RU" sz="2000" i="1" dirty="0">
                <a:solidFill>
                  <a:srgbClr val="0033CC"/>
                </a:solidFill>
              </a:rPr>
              <a:t>А</a:t>
            </a:r>
            <a:r>
              <a:rPr lang="ru-RU" sz="2000" i="1" dirty="0" smtClean="0">
                <a:solidFill>
                  <a:srgbClr val="0033CC"/>
                </a:solidFill>
              </a:rPr>
              <a:t>прель </a:t>
            </a:r>
            <a:r>
              <a:rPr lang="ru-RU" sz="2000" i="1" dirty="0" smtClean="0">
                <a:solidFill>
                  <a:srgbClr val="0033CC"/>
                </a:solidFill>
              </a:rPr>
              <a:t>22 г. – сентябрь 22 г  - цикл снижения до 7,5%</a:t>
            </a:r>
            <a:endParaRPr lang="ru-RU" sz="2000" i="1" dirty="0">
              <a:solidFill>
                <a:srgbClr val="0033CC"/>
              </a:solidFill>
            </a:endParaRPr>
          </a:p>
          <a:p>
            <a:r>
              <a:rPr lang="ru-RU" sz="2000" i="1" dirty="0" smtClean="0">
                <a:solidFill>
                  <a:srgbClr val="0033CC"/>
                </a:solidFill>
              </a:rPr>
              <a:t>Июль 23 г. – июль</a:t>
            </a:r>
            <a:r>
              <a:rPr lang="en-US" sz="2000" i="1" dirty="0" smtClean="0">
                <a:solidFill>
                  <a:srgbClr val="0033CC"/>
                </a:solidFill>
              </a:rPr>
              <a:t> 2</a:t>
            </a:r>
            <a:r>
              <a:rPr lang="ru-RU" sz="2000" i="1" dirty="0" smtClean="0">
                <a:solidFill>
                  <a:srgbClr val="0033CC"/>
                </a:solidFill>
              </a:rPr>
              <a:t>4</a:t>
            </a:r>
            <a:r>
              <a:rPr lang="en-US" sz="2000" i="1" dirty="0" smtClean="0">
                <a:solidFill>
                  <a:srgbClr val="0033CC"/>
                </a:solidFill>
              </a:rPr>
              <a:t> </a:t>
            </a:r>
            <a:r>
              <a:rPr lang="ru-RU" sz="2000" i="1" dirty="0" smtClean="0">
                <a:solidFill>
                  <a:srgbClr val="0033CC"/>
                </a:solidFill>
              </a:rPr>
              <a:t>г.    </a:t>
            </a:r>
            <a:r>
              <a:rPr lang="en-US" sz="2000" i="1" dirty="0" smtClean="0">
                <a:solidFill>
                  <a:srgbClr val="0033CC"/>
                </a:solidFill>
              </a:rPr>
              <a:t> </a:t>
            </a:r>
            <a:r>
              <a:rPr lang="ru-RU" sz="2000" i="1" dirty="0" smtClean="0">
                <a:solidFill>
                  <a:srgbClr val="0033CC"/>
                </a:solidFill>
              </a:rPr>
              <a:t> </a:t>
            </a:r>
            <a:r>
              <a:rPr lang="en-US" sz="2000" i="1" dirty="0" smtClean="0">
                <a:solidFill>
                  <a:srgbClr val="0033CC"/>
                </a:solidFill>
              </a:rPr>
              <a:t>- </a:t>
            </a:r>
            <a:r>
              <a:rPr lang="ru-RU" sz="2000" i="1" dirty="0" smtClean="0">
                <a:solidFill>
                  <a:srgbClr val="0033CC"/>
                </a:solidFill>
              </a:rPr>
              <a:t> цикл повышения до </a:t>
            </a:r>
            <a:r>
              <a:rPr lang="en-US" sz="2000" i="1" dirty="0" smtClean="0">
                <a:solidFill>
                  <a:srgbClr val="0033CC"/>
                </a:solidFill>
              </a:rPr>
              <a:t>16%</a:t>
            </a:r>
            <a:endParaRPr lang="ru-RU" sz="2000" i="1" dirty="0" smtClean="0">
              <a:solidFill>
                <a:srgbClr val="0033CC"/>
              </a:solidFill>
            </a:endParaRPr>
          </a:p>
          <a:p>
            <a:r>
              <a:rPr lang="ru-RU" sz="2000" i="1" dirty="0" smtClean="0">
                <a:solidFill>
                  <a:srgbClr val="0033CC"/>
                </a:solidFill>
              </a:rPr>
              <a:t>Июль  24 г. – октябрь 24 г. – цикл повышения до 19%</a:t>
            </a:r>
          </a:p>
          <a:p>
            <a:r>
              <a:rPr lang="ru-RU" sz="2000" i="1" dirty="0" smtClean="0">
                <a:solidFill>
                  <a:srgbClr val="0033CC"/>
                </a:solidFill>
              </a:rPr>
              <a:t> Октябрь 24 г – н</a:t>
            </a:r>
            <a:r>
              <a:rPr lang="en-US" sz="2000" i="1" dirty="0" smtClean="0">
                <a:solidFill>
                  <a:srgbClr val="0033CC"/>
                </a:solidFill>
              </a:rPr>
              <a:t>/</a:t>
            </a:r>
            <a:r>
              <a:rPr lang="ru-RU" sz="2000" i="1" dirty="0" err="1" smtClean="0">
                <a:solidFill>
                  <a:srgbClr val="0033CC"/>
                </a:solidFill>
              </a:rPr>
              <a:t>вр</a:t>
            </a:r>
            <a:r>
              <a:rPr lang="ru-RU" sz="2000" i="1" dirty="0" smtClean="0">
                <a:solidFill>
                  <a:srgbClr val="0033CC"/>
                </a:solidFill>
              </a:rPr>
              <a:t> – 21</a:t>
            </a:r>
            <a:r>
              <a:rPr lang="ru-RU" sz="2000" i="1" dirty="0" smtClean="0">
                <a:solidFill>
                  <a:srgbClr val="0033CC"/>
                </a:solidFill>
              </a:rPr>
              <a:t>% (</a:t>
            </a:r>
            <a:r>
              <a:rPr lang="ru-RU" sz="2000" i="1" dirty="0">
                <a:solidFill>
                  <a:srgbClr val="0033CC"/>
                </a:solidFill>
              </a:rPr>
              <a:t>исторический максимум</a:t>
            </a:r>
            <a:r>
              <a:rPr lang="ru-RU" sz="2000" i="1" dirty="0" smtClean="0">
                <a:solidFill>
                  <a:srgbClr val="0033CC"/>
                </a:solidFill>
              </a:rPr>
              <a:t>)</a:t>
            </a:r>
            <a:endParaRPr lang="ru-RU" sz="2000" i="1" dirty="0">
              <a:solidFill>
                <a:srgbClr val="0033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118" y="4190316"/>
            <a:ext cx="84249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</a:rPr>
              <a:t>Норма обязательного резервирования </a:t>
            </a:r>
            <a:r>
              <a:rPr lang="ru-RU" sz="2100" b="1" dirty="0"/>
              <a:t>–</a:t>
            </a:r>
            <a:r>
              <a:rPr lang="ru-RU" sz="2100" dirty="0"/>
              <a:t> установленная Центральным банком строго определённая доля обязательств коммерческого банка по привлечённым им депозитам, которую банк должен держать в резерве либо в виде депозита в Центральном банке, либо в виде наличности в собственных хранилищах.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Autofit/>
          </a:bodyPr>
          <a:lstStyle/>
          <a:p>
            <a:r>
              <a:rPr lang="ru-RU" sz="2100" b="1" dirty="0" smtClean="0">
                <a:solidFill>
                  <a:srgbClr val="7030A0"/>
                </a:solidFill>
              </a:rPr>
              <a:t>Мультипликаторы </a:t>
            </a:r>
            <a:r>
              <a:rPr lang="ru-RU" sz="2100" b="1" dirty="0">
                <a:solidFill>
                  <a:srgbClr val="7030A0"/>
                </a:solidFill>
              </a:rPr>
              <a:t>кредитно-денежного </a:t>
            </a:r>
            <a:r>
              <a:rPr lang="ru-RU" sz="2100" b="1" dirty="0" smtClean="0">
                <a:solidFill>
                  <a:srgbClr val="7030A0"/>
                </a:solidFill>
              </a:rPr>
              <a:t>оборота </a:t>
            </a:r>
            <a:br>
              <a:rPr lang="ru-RU" sz="2100" b="1" dirty="0" smtClean="0">
                <a:solidFill>
                  <a:srgbClr val="7030A0"/>
                </a:solidFill>
              </a:rPr>
            </a:br>
            <a:r>
              <a:rPr lang="ru-RU" sz="2100" b="1" dirty="0" smtClean="0">
                <a:solidFill>
                  <a:srgbClr val="7030A0"/>
                </a:solidFill>
              </a:rPr>
              <a:t>в системе ДКР</a:t>
            </a:r>
            <a:r>
              <a:rPr lang="ru-RU" sz="2100" b="1" dirty="0"/>
              <a:t/>
            </a:r>
            <a:br>
              <a:rPr lang="ru-RU" sz="2100" b="1" dirty="0"/>
            </a:br>
            <a:endParaRPr lang="ru-RU" sz="21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052736"/>
            <a:ext cx="8136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dirty="0"/>
              <a:t>Согласно классической теории денег расширение денежной базы влечет за собой </a:t>
            </a:r>
            <a:r>
              <a:rPr lang="ru-RU" sz="2100" b="1" i="1" dirty="0" err="1">
                <a:solidFill>
                  <a:srgbClr val="7030A0"/>
                </a:solidFill>
              </a:rPr>
              <a:t>мультипликаторный</a:t>
            </a:r>
            <a:r>
              <a:rPr lang="ru-RU" sz="2100" b="1" i="1" dirty="0">
                <a:solidFill>
                  <a:srgbClr val="7030A0"/>
                </a:solidFill>
              </a:rPr>
              <a:t> рост денежной массы</a:t>
            </a:r>
            <a:r>
              <a:rPr lang="ru-RU" sz="2100" b="1" i="1" dirty="0"/>
              <a:t>, </a:t>
            </a:r>
            <a:r>
              <a:rPr lang="ru-RU" sz="2100" dirty="0"/>
              <a:t>которая является эквивалентом денежного предложения.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6695" y="2708920"/>
            <a:ext cx="8136904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dirty="0"/>
              <a:t>Темп роста денежного предложения в ответ на прирост денежной базы характеризуется </a:t>
            </a:r>
            <a:r>
              <a:rPr lang="ru-RU" sz="2100" b="1" dirty="0">
                <a:solidFill>
                  <a:srgbClr val="7030A0"/>
                </a:solidFill>
              </a:rPr>
              <a:t>денежным мультипликатором ДМ</a:t>
            </a:r>
            <a:r>
              <a:rPr lang="ru-RU" sz="2100" dirty="0"/>
              <a:t>, который показывает на сколько единиц увеличилась денежная масса </a:t>
            </a:r>
            <a:r>
              <a:rPr lang="ru-RU" sz="2100" b="1" dirty="0">
                <a:solidFill>
                  <a:srgbClr val="7030A0"/>
                </a:solidFill>
              </a:rPr>
              <a:t>М</a:t>
            </a:r>
            <a:r>
              <a:rPr lang="ru-RU" sz="2100" dirty="0"/>
              <a:t> при увеличении на 1 единицу денежной базы </a:t>
            </a:r>
            <a:r>
              <a:rPr lang="en-US" sz="2100" b="1" dirty="0">
                <a:solidFill>
                  <a:srgbClr val="7030A0"/>
                </a:solidFill>
              </a:rPr>
              <a:t>D</a:t>
            </a:r>
            <a:r>
              <a:rPr lang="ru-RU" sz="2100" b="1" dirty="0">
                <a:solidFill>
                  <a:srgbClr val="7030A0"/>
                </a:solidFill>
              </a:rPr>
              <a:t>о</a:t>
            </a:r>
            <a:r>
              <a:rPr lang="ru-RU" sz="2100" dirty="0"/>
              <a:t>:</a:t>
            </a:r>
          </a:p>
          <a:p>
            <a:pPr algn="ctr"/>
            <a:endParaRPr lang="ru-RU" sz="2000" dirty="0"/>
          </a:p>
          <a:p>
            <a:pPr algn="ctr"/>
            <a:r>
              <a:rPr lang="ru-RU" sz="2400" b="1" dirty="0">
                <a:solidFill>
                  <a:srgbClr val="7030A0"/>
                </a:solidFill>
              </a:rPr>
              <a:t>ДМ= ∆М/∆</a:t>
            </a:r>
            <a:r>
              <a:rPr lang="en-US" sz="2400" b="1" dirty="0">
                <a:solidFill>
                  <a:srgbClr val="7030A0"/>
                </a:solidFill>
              </a:rPr>
              <a:t> D</a:t>
            </a:r>
            <a:r>
              <a:rPr lang="ru-RU" sz="2400" b="1" dirty="0">
                <a:solidFill>
                  <a:srgbClr val="7030A0"/>
                </a:solidFill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0"/>
            <a:ext cx="76328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>
                <a:solidFill>
                  <a:srgbClr val="7030A0"/>
                </a:solidFill>
              </a:rPr>
              <a:t>Процесс мультипликации денежной массы в банковской системе: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6689" y="1026623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Центробанк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339752" y="1268760"/>
            <a:ext cx="64807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74346" y="836712"/>
            <a:ext cx="1426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500 </a:t>
            </a:r>
            <a:r>
              <a:rPr lang="ru-RU" sz="2000" dirty="0" err="1" smtClean="0"/>
              <a:t>млн.р</a:t>
            </a:r>
            <a:r>
              <a:rPr lang="ru-RU" sz="20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3848" y="105273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Комбанк </a:t>
            </a:r>
            <a:r>
              <a:rPr lang="ru-RU" sz="2000" dirty="0"/>
              <a:t>№1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36096" y="764704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Обязат</a:t>
            </a:r>
            <a:r>
              <a:rPr lang="ru-RU" sz="2000" dirty="0"/>
              <a:t>. резерв</a:t>
            </a:r>
            <a:r>
              <a:rPr lang="en-US" sz="2000" dirty="0"/>
              <a:t> (r</a:t>
            </a:r>
            <a:r>
              <a:rPr lang="ru-RU" sz="2000" dirty="0"/>
              <a:t>=4%</a:t>
            </a:r>
            <a:r>
              <a:rPr lang="en-US" sz="2000" dirty="0"/>
              <a:t>)</a:t>
            </a:r>
            <a:r>
              <a:rPr lang="ru-RU" sz="2000" dirty="0"/>
              <a:t> = </a:t>
            </a:r>
            <a:r>
              <a:rPr lang="en-US" sz="2000" dirty="0"/>
              <a:t>20</a:t>
            </a:r>
            <a:r>
              <a:rPr lang="ru-RU" sz="2000" dirty="0"/>
              <a:t> </a:t>
            </a:r>
            <a:r>
              <a:rPr lang="ru-RU" sz="2000" dirty="0" smtClean="0"/>
              <a:t>  </a:t>
            </a:r>
            <a:endParaRPr lang="ru-RU" sz="20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5004048" y="1268760"/>
            <a:ext cx="432048" cy="21602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580112" y="1340768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Ком.банк</a:t>
            </a:r>
            <a:r>
              <a:rPr lang="ru-RU" sz="2000" dirty="0"/>
              <a:t> №2 = 480 </a:t>
            </a:r>
            <a:endParaRPr lang="ru-RU" sz="2200" dirty="0"/>
          </a:p>
        </p:txBody>
      </p:sp>
      <p:sp>
        <p:nvSpPr>
          <p:cNvPr id="17" name="TextBox 16"/>
          <p:cNvSpPr txBox="1"/>
          <p:nvPr/>
        </p:nvSpPr>
        <p:spPr>
          <a:xfrm>
            <a:off x="611560" y="2060848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Ком.банк</a:t>
            </a:r>
            <a:r>
              <a:rPr lang="ru-RU" sz="2000" dirty="0"/>
              <a:t> №2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5004048" y="980728"/>
            <a:ext cx="432048" cy="288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555776" y="1988840"/>
            <a:ext cx="576064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03848" y="1772816"/>
            <a:ext cx="44913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Обязат</a:t>
            </a:r>
            <a:r>
              <a:rPr lang="ru-RU" sz="2000" dirty="0"/>
              <a:t>. резерв</a:t>
            </a:r>
            <a:r>
              <a:rPr lang="en-US" sz="2000" dirty="0"/>
              <a:t> (r</a:t>
            </a:r>
            <a:r>
              <a:rPr lang="ru-RU" sz="2000" dirty="0"/>
              <a:t>=4%</a:t>
            </a:r>
            <a:r>
              <a:rPr lang="en-US" sz="2000" dirty="0"/>
              <a:t>)</a:t>
            </a:r>
            <a:r>
              <a:rPr lang="ru-RU" sz="2000" dirty="0"/>
              <a:t> = </a:t>
            </a:r>
            <a:r>
              <a:rPr lang="ru-RU" sz="2000" dirty="0" smtClean="0"/>
              <a:t>19,2 </a:t>
            </a:r>
            <a:r>
              <a:rPr lang="ru-RU" sz="2000" dirty="0" err="1" smtClean="0"/>
              <a:t>млн.р</a:t>
            </a:r>
            <a:r>
              <a:rPr lang="ru-RU" sz="2000" dirty="0" smtClean="0"/>
              <a:t>. </a:t>
            </a:r>
            <a:r>
              <a:rPr lang="ru-RU" sz="2200" dirty="0" smtClean="0"/>
              <a:t>  </a:t>
            </a:r>
            <a:endParaRPr lang="ru-RU" sz="2200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2555776" y="2276872"/>
            <a:ext cx="504056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077847" y="2288195"/>
            <a:ext cx="3578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Ком.банк</a:t>
            </a:r>
            <a:r>
              <a:rPr lang="ru-RU" sz="2000" dirty="0"/>
              <a:t> №3 = </a:t>
            </a:r>
            <a:r>
              <a:rPr lang="ru-RU" sz="2000" dirty="0" smtClean="0"/>
              <a:t>460,8 </a:t>
            </a:r>
            <a:r>
              <a:rPr lang="ru-RU" sz="2000" dirty="0" err="1" smtClean="0"/>
              <a:t>млн.р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6792686" y="2347721"/>
            <a:ext cx="605641" cy="11047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6887688" y="2523673"/>
            <a:ext cx="510639" cy="1081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524328" y="2253785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и т. д.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007387"/>
              </p:ext>
            </p:extLst>
          </p:nvPr>
        </p:nvGraphicFramePr>
        <p:xfrm>
          <a:off x="225632" y="2716610"/>
          <a:ext cx="8756870" cy="3587238"/>
        </p:xfrm>
        <a:graphic>
          <a:graphicData uri="http://schemas.openxmlformats.org/drawingml/2006/table">
            <a:tbl>
              <a:tblPr/>
              <a:tblGrid>
                <a:gridCol w="2363189">
                  <a:extLst>
                    <a:ext uri="{9D8B030D-6E8A-4147-A177-3AD203B41FA5}">
                      <a16:colId xmlns:a16="http://schemas.microsoft.com/office/drawing/2014/main" val="3401493107"/>
                    </a:ext>
                  </a:extLst>
                </a:gridCol>
                <a:gridCol w="2054431">
                  <a:extLst>
                    <a:ext uri="{9D8B030D-6E8A-4147-A177-3AD203B41FA5}">
                      <a16:colId xmlns:a16="http://schemas.microsoft.com/office/drawing/2014/main" val="4159538056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883760005"/>
                    </a:ext>
                  </a:extLst>
                </a:gridCol>
                <a:gridCol w="2118564">
                  <a:extLst>
                    <a:ext uri="{9D8B030D-6E8A-4147-A177-3AD203B41FA5}">
                      <a16:colId xmlns:a16="http://schemas.microsoft.com/office/drawing/2014/main" val="833343296"/>
                    </a:ext>
                  </a:extLst>
                </a:gridCol>
              </a:tblGrid>
              <a:tr h="7790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Банк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Принятая сумма на депозит 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DP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600" b="1" kern="1200" dirty="0" err="1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Отчислено в обязательный резерв (</a:t>
                      </a:r>
                      <a:r>
                        <a:rPr lang="en-US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600" b="1" kern="1200" dirty="0" err="1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Кредитные воз-</a:t>
                      </a:r>
                      <a:r>
                        <a:rPr lang="ru-RU" sz="1600" b="1" kern="1200" dirty="0" err="1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можности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банка (</a:t>
                      </a:r>
                      <a:r>
                        <a:rPr lang="en-US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600" b="1" kern="1200" dirty="0" err="1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752761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244555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460,8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7471601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460,8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442,4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1974104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424,7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75168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424,7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407,7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829516"/>
                  </a:ext>
                </a:extLst>
              </a:tr>
              <a:tr h="528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для  пяти банков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2307,9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2215,6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7544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и последующие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10192,1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407,7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9784,4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361675"/>
                  </a:ext>
                </a:extLst>
              </a:tr>
              <a:tr h="528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всех банков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82515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2708920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000" b="1" dirty="0"/>
              <a:t>Обозначения:</a:t>
            </a:r>
          </a:p>
          <a:p>
            <a:r>
              <a:rPr lang="ru-RU" sz="2000" b="1" dirty="0"/>
              <a:t>∆</a:t>
            </a:r>
            <a:r>
              <a:rPr lang="en-US" sz="2000" b="1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– прирост депозитных ресурсов в банковской системе; </a:t>
            </a:r>
          </a:p>
          <a:p>
            <a:r>
              <a:rPr lang="ru-RU" sz="2000" b="1" dirty="0"/>
              <a:t>∆</a:t>
            </a:r>
            <a:r>
              <a:rPr lang="en-US" sz="2000" b="1" dirty="0"/>
              <a:t>D</a:t>
            </a:r>
            <a:r>
              <a:rPr lang="en-US" sz="1400" b="1" dirty="0"/>
              <a:t>0</a:t>
            </a:r>
            <a:r>
              <a:rPr lang="ru-RU" sz="2000" b="1" dirty="0"/>
              <a:t> </a:t>
            </a:r>
            <a:r>
              <a:rPr lang="ru-RU" sz="2000" dirty="0"/>
              <a:t>– прирост денежной базы (эмиссия денег в экономику);</a:t>
            </a:r>
          </a:p>
          <a:p>
            <a:r>
              <a:rPr lang="ru-RU" sz="2000" b="1" dirty="0"/>
              <a:t>1/</a:t>
            </a:r>
            <a:r>
              <a:rPr lang="en-US" sz="2000" b="1" dirty="0"/>
              <a:t>r</a:t>
            </a:r>
            <a:r>
              <a:rPr lang="ru-RU" sz="2000" b="1" dirty="0"/>
              <a:t> </a:t>
            </a:r>
            <a:r>
              <a:rPr lang="ru-RU" sz="2000" dirty="0"/>
              <a:t> - банковский (депозитный) мультипликатор (</a:t>
            </a:r>
            <a:r>
              <a:rPr lang="ru-RU" sz="2000" b="1" dirty="0"/>
              <a:t>БМ</a:t>
            </a:r>
            <a:r>
              <a:rPr lang="ru-RU" sz="2000" dirty="0"/>
              <a:t>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0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/>
            <a:r>
              <a:rPr lang="ru-RU" sz="2000" dirty="0"/>
              <a:t>Совокупный прирост депозитных ресурсов банковской системы составил:   </a:t>
            </a:r>
            <a:r>
              <a:rPr lang="ru-RU" sz="2000" b="1" dirty="0"/>
              <a:t>∆</a:t>
            </a:r>
            <a:r>
              <a:rPr lang="en-US" sz="2000" b="1" dirty="0" smtClean="0"/>
              <a:t>DP </a:t>
            </a:r>
            <a:r>
              <a:rPr lang="ru-RU" sz="2000" b="1" dirty="0" smtClean="0"/>
              <a:t> </a:t>
            </a:r>
            <a:r>
              <a:rPr lang="ru-RU" sz="2000" b="1" dirty="0"/>
              <a:t>= 12 500 т.р.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4149080"/>
            <a:ext cx="8280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Формула прироста депозитных ресурсов: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∆</a:t>
            </a:r>
            <a:r>
              <a:rPr lang="en-US" sz="2000" b="1" dirty="0" smtClean="0">
                <a:solidFill>
                  <a:srgbClr val="C00000"/>
                </a:solidFill>
              </a:rPr>
              <a:t>DP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= ∆</a:t>
            </a: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en-US" sz="1600" b="1" dirty="0">
                <a:solidFill>
                  <a:srgbClr val="C00000"/>
                </a:solidFill>
              </a:rPr>
              <a:t>0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х</a:t>
            </a:r>
            <a:r>
              <a:rPr lang="ru-RU" sz="2000" b="1" dirty="0">
                <a:solidFill>
                  <a:srgbClr val="C00000"/>
                </a:solidFill>
              </a:rPr>
              <a:t> БМ = ∆</a:t>
            </a: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en-US" sz="1600" b="1" dirty="0">
                <a:solidFill>
                  <a:srgbClr val="C00000"/>
                </a:solidFill>
              </a:rPr>
              <a:t>0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х</a:t>
            </a:r>
            <a:r>
              <a:rPr lang="ru-RU" sz="2000" b="1" dirty="0">
                <a:solidFill>
                  <a:srgbClr val="C00000"/>
                </a:solidFill>
              </a:rPr>
              <a:t> (1/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).</a:t>
            </a:r>
          </a:p>
          <a:p>
            <a:pPr algn="ctr"/>
            <a:r>
              <a:rPr lang="ru-RU" sz="2000" dirty="0"/>
              <a:t>В условном примере: </a:t>
            </a:r>
            <a:r>
              <a:rPr lang="ru-RU" sz="2000" b="1" dirty="0"/>
              <a:t>∆</a:t>
            </a:r>
            <a:r>
              <a:rPr lang="en-US" sz="2000" b="1" dirty="0" smtClean="0"/>
              <a:t>DP </a:t>
            </a:r>
            <a:r>
              <a:rPr lang="ru-RU" sz="2000" b="1" dirty="0"/>
              <a:t>= 12500 = 500 </a:t>
            </a:r>
            <a:r>
              <a:rPr lang="ru-RU" sz="2000" b="1" dirty="0" err="1"/>
              <a:t>х</a:t>
            </a:r>
            <a:r>
              <a:rPr lang="ru-RU" sz="2000" b="1" dirty="0"/>
              <a:t> 25 = 500 </a:t>
            </a:r>
            <a:r>
              <a:rPr lang="ru-RU" sz="2000" b="1" dirty="0" err="1"/>
              <a:t>х</a:t>
            </a:r>
            <a:r>
              <a:rPr lang="ru-RU" sz="2000" b="1" dirty="0"/>
              <a:t> (1</a:t>
            </a:r>
            <a:r>
              <a:rPr lang="en-US" sz="2000" b="1" dirty="0"/>
              <a:t>/</a:t>
            </a:r>
            <a:r>
              <a:rPr lang="ru-RU" sz="2000" b="1" dirty="0"/>
              <a:t>0,04)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9512" y="764704"/>
            <a:ext cx="8964488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indent="268288">
              <a:spcBef>
                <a:spcPct val="0"/>
              </a:spcBef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Банковский (депозитный)  мультипликатор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— коэффициент увеличения денег на депозитных счетах коммерческих  банков при их движении от одного коммерческого банка к другому. </a:t>
            </a:r>
          </a:p>
          <a:p>
            <a:pPr indent="268288">
              <a:spcBef>
                <a:spcPct val="0"/>
              </a:spcBef>
              <a:defRPr/>
            </a:pPr>
            <a:r>
              <a:rPr lang="ru-RU" sz="2000" dirty="0"/>
              <a:t>В условном примере банковский мультипликатор </a:t>
            </a:r>
          </a:p>
          <a:p>
            <a:pPr indent="268288">
              <a:spcBef>
                <a:spcPct val="0"/>
              </a:spcBef>
              <a:defRPr/>
            </a:pPr>
            <a:r>
              <a:rPr lang="ru-RU" sz="2000" b="1" dirty="0"/>
              <a:t>                            БМ = 1/</a:t>
            </a:r>
            <a:r>
              <a:rPr lang="en-US" sz="2000" b="1" dirty="0"/>
              <a:t>r</a:t>
            </a:r>
            <a:r>
              <a:rPr lang="ru-RU" sz="2000" b="1" dirty="0"/>
              <a:t> = 1</a:t>
            </a:r>
            <a:r>
              <a:rPr lang="en-US" sz="2000" b="1" dirty="0"/>
              <a:t>/</a:t>
            </a:r>
            <a:r>
              <a:rPr lang="ru-RU" sz="2000" b="1" dirty="0"/>
              <a:t>0,04 = 25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229200"/>
            <a:ext cx="835292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/>
              <a:t>Формула расчета кредитных возможностей банков: </a:t>
            </a:r>
          </a:p>
          <a:p>
            <a:pPr algn="ctr">
              <a:lnSpc>
                <a:spcPct val="80000"/>
              </a:lnSpc>
            </a:pPr>
            <a:r>
              <a:rPr lang="ru-RU" sz="2000" b="1" dirty="0" smtClean="0">
                <a:solidFill>
                  <a:srgbClr val="C00000"/>
                </a:solidFill>
              </a:rPr>
              <a:t>К = </a:t>
            </a:r>
            <a:r>
              <a:rPr lang="ru-RU" sz="20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2000" b="1" dirty="0" smtClean="0">
                <a:solidFill>
                  <a:srgbClr val="C00000"/>
                </a:solidFill>
              </a:rPr>
              <a:t>DP </a:t>
            </a:r>
            <a:r>
              <a:rPr lang="ru-RU" sz="2000" b="1" dirty="0" smtClean="0">
                <a:solidFill>
                  <a:srgbClr val="C00000"/>
                </a:solidFill>
              </a:rPr>
              <a:t>– </a:t>
            </a:r>
            <a:r>
              <a:rPr lang="en-US" sz="2000" b="1" dirty="0" smtClean="0">
                <a:solidFill>
                  <a:srgbClr val="C00000"/>
                </a:solidFill>
              </a:rPr>
              <a:t>R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/>
              <a:t>= 12500 – 500 = 12000</a:t>
            </a:r>
          </a:p>
          <a:p>
            <a:pPr algn="ctr">
              <a:lnSpc>
                <a:spcPct val="80000"/>
              </a:lnSpc>
            </a:pPr>
            <a:r>
              <a:rPr lang="ru-RU" sz="2000" dirty="0" smtClean="0"/>
              <a:t>или</a:t>
            </a:r>
          </a:p>
          <a:p>
            <a:pPr algn="ctr">
              <a:lnSpc>
                <a:spcPct val="80000"/>
              </a:lnSpc>
            </a:pPr>
            <a:r>
              <a:rPr lang="ru-RU" sz="2000" b="1" dirty="0" smtClean="0">
                <a:solidFill>
                  <a:srgbClr val="C00000"/>
                </a:solidFill>
              </a:rPr>
              <a:t>К </a:t>
            </a:r>
            <a:r>
              <a:rPr lang="ru-RU" sz="2000" b="1" dirty="0">
                <a:solidFill>
                  <a:srgbClr val="C00000"/>
                </a:solidFill>
              </a:rPr>
              <a:t>= </a:t>
            </a:r>
            <a:r>
              <a:rPr lang="ru-RU" sz="20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2000" b="1" dirty="0" smtClean="0">
                <a:solidFill>
                  <a:srgbClr val="C00000"/>
                </a:solidFill>
              </a:rPr>
              <a:t>DP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– 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 smtClean="0">
                <a:solidFill>
                  <a:srgbClr val="C00000"/>
                </a:solidFill>
              </a:rPr>
              <a:t>∙</a:t>
            </a:r>
            <a:r>
              <a:rPr lang="ru-RU" sz="20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2000" b="1" dirty="0" smtClean="0">
                <a:solidFill>
                  <a:srgbClr val="C00000"/>
                </a:solidFill>
              </a:rPr>
              <a:t>DP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= </a:t>
            </a:r>
            <a:r>
              <a:rPr lang="ru-RU" sz="20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2000" b="1" dirty="0" smtClean="0">
                <a:solidFill>
                  <a:srgbClr val="C00000"/>
                </a:solidFill>
              </a:rPr>
              <a:t>DP</a:t>
            </a:r>
            <a:r>
              <a:rPr lang="ru-RU" sz="2000" b="1" dirty="0" smtClean="0">
                <a:solidFill>
                  <a:srgbClr val="C00000"/>
                </a:solidFill>
              </a:rPr>
              <a:t>∙</a:t>
            </a:r>
            <a:r>
              <a:rPr lang="ru-RU" sz="2000" b="1" dirty="0">
                <a:solidFill>
                  <a:srgbClr val="C00000"/>
                </a:solidFill>
              </a:rPr>
              <a:t>(1-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) </a:t>
            </a:r>
            <a:r>
              <a:rPr lang="ru-RU" sz="2000" b="1" dirty="0"/>
              <a:t>= 12500 ∙ 0,96 = 12000</a:t>
            </a:r>
            <a:endParaRPr lang="ru-RU" sz="2000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32656"/>
            <a:ext cx="8208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ctr"/>
            <a:r>
              <a:rPr lang="ru-RU" sz="2000" dirty="0"/>
              <a:t>В расчете банковского мультипликатора предполагались </a:t>
            </a:r>
            <a:r>
              <a:rPr lang="ru-RU" sz="2000" b="1" i="1" dirty="0">
                <a:solidFill>
                  <a:srgbClr val="7030A0"/>
                </a:solidFill>
              </a:rPr>
              <a:t>следующие допущения:</a:t>
            </a:r>
          </a:p>
          <a:p>
            <a:pPr indent="268288">
              <a:buAutoNum type="arabicParenR"/>
            </a:pPr>
            <a:r>
              <a:rPr lang="ru-RU" sz="2000" dirty="0"/>
              <a:t>кредитные возможности используются банками полностью;</a:t>
            </a:r>
          </a:p>
          <a:p>
            <a:pPr indent="268288">
              <a:buAutoNum type="arabicParenR"/>
            </a:pPr>
            <a:r>
              <a:rPr lang="ru-RU" sz="2000" dirty="0"/>
              <a:t>деньги не покидают банковскую систему и не оседают в виде наличности.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2348880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6088"/>
            <a:r>
              <a:rPr lang="ru-RU" sz="2000" b="1" i="1" dirty="0">
                <a:solidFill>
                  <a:srgbClr val="7030A0"/>
                </a:solidFill>
              </a:rPr>
              <a:t>Однако в реальной практике:</a:t>
            </a:r>
          </a:p>
          <a:p>
            <a:r>
              <a:rPr lang="ru-RU" sz="2000" b="1" dirty="0">
                <a:solidFill>
                  <a:srgbClr val="7030A0"/>
                </a:solidFill>
              </a:rPr>
              <a:t>1)</a:t>
            </a:r>
            <a:r>
              <a:rPr lang="ru-RU" sz="2000" dirty="0"/>
              <a:t> банки не расходуют на кредитные цели всю сумму депозитных средств и некоторую часть оставляют для  пополнения </a:t>
            </a:r>
            <a:r>
              <a:rPr lang="ru-RU" sz="2000" dirty="0" smtClean="0"/>
              <a:t>своей ликвидности</a:t>
            </a:r>
            <a:r>
              <a:rPr lang="ru-RU" sz="2000" dirty="0"/>
              <a:t>, то есть используют для внутреннего </a:t>
            </a:r>
            <a:r>
              <a:rPr lang="ru-RU" sz="2000" dirty="0" smtClean="0"/>
              <a:t>(дополнительного) </a:t>
            </a:r>
            <a:r>
              <a:rPr lang="ru-RU" sz="2000" dirty="0"/>
              <a:t>резервирования (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en-US" sz="2000" dirty="0"/>
              <a:t> – </a:t>
            </a:r>
            <a:r>
              <a:rPr lang="ru-RU" sz="2000" dirty="0"/>
              <a:t>доля от привлеченных депозитных ресурсов, направляемая на пополнение ликвидности);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0942" y="4287872"/>
            <a:ext cx="8424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2) </a:t>
            </a:r>
            <a:r>
              <a:rPr lang="ru-RU" sz="2000" dirty="0"/>
              <a:t>выданные клиентам кредиты не в полном объеме возвращаются на их безналичные (депозитные) счета в банках, часть их переводится в наличность (</a:t>
            </a:r>
            <a:r>
              <a:rPr lang="ru-RU" sz="2000" dirty="0">
                <a:solidFill>
                  <a:srgbClr val="C00000"/>
                </a:solidFill>
              </a:rPr>
              <a:t>с</a:t>
            </a:r>
            <a:r>
              <a:rPr lang="ru-RU" sz="2000" dirty="0"/>
              <a:t> – доля </a:t>
            </a:r>
            <a:r>
              <a:rPr lang="ru-RU" sz="2000" dirty="0" err="1"/>
              <a:t>обналичивания</a:t>
            </a:r>
            <a:r>
              <a:rPr lang="ru-RU" sz="2000" dirty="0"/>
              <a:t> кредитных ресурсов клиентами).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566" y="621852"/>
            <a:ext cx="8229600" cy="1872208"/>
          </a:xfrm>
        </p:spPr>
        <p:txBody>
          <a:bodyPr>
            <a:normAutofit/>
          </a:bodyPr>
          <a:lstStyle/>
          <a:p>
            <a:pPr indent="363538" algn="l"/>
            <a:r>
              <a:rPr lang="ru-RU" sz="2000" b="1" dirty="0">
                <a:solidFill>
                  <a:srgbClr val="7030A0"/>
                </a:solidFill>
              </a:rPr>
              <a:t>Кредитно-депозитный мультипликатор </a:t>
            </a:r>
            <a:r>
              <a:rPr lang="ru-RU" sz="2000" dirty="0" smtClean="0"/>
              <a:t> </a:t>
            </a:r>
            <a:r>
              <a:rPr lang="ru-RU" sz="2000" dirty="0"/>
              <a:t>характеризует темп расширения ресурсов банковской системы с учетом оттока части депозитных ресурсов на пополнение ликвидности в банках и с учетом </a:t>
            </a:r>
            <a:r>
              <a:rPr lang="ru-RU" sz="2000" dirty="0" err="1"/>
              <a:t>обналичивания</a:t>
            </a:r>
            <a:r>
              <a:rPr lang="ru-RU" sz="2000" dirty="0"/>
              <a:t> денежных средств в экономике : </a:t>
            </a:r>
            <a:br>
              <a:rPr lang="ru-RU" sz="2000" dirty="0"/>
            </a:br>
            <a:r>
              <a:rPr lang="ru-RU" sz="2000" dirty="0"/>
              <a:t>                                                 </a:t>
            </a:r>
            <a:r>
              <a:rPr lang="ru-RU" sz="2000" b="1" dirty="0">
                <a:solidFill>
                  <a:srgbClr val="C00000"/>
                </a:solidFill>
              </a:rPr>
              <a:t>КДМ = 1/(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 + 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ru-RU" sz="2000" b="1" dirty="0">
                <a:solidFill>
                  <a:srgbClr val="C00000"/>
                </a:solidFill>
              </a:rPr>
              <a:t> + </a:t>
            </a: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ru-RU" sz="2000" b="1" dirty="0">
                <a:solidFill>
                  <a:srgbClr val="C00000"/>
                </a:solidFill>
              </a:rPr>
              <a:t>),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64203" y="2485275"/>
            <a:ext cx="77048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  </a:t>
            </a:r>
            <a:r>
              <a:rPr lang="ru-RU" sz="2000" dirty="0"/>
              <a:t>В условном примере КДМ = 1/(0,04 + 0,1 + </a:t>
            </a:r>
            <a:r>
              <a:rPr lang="ru-RU" sz="2000" dirty="0" smtClean="0"/>
              <a:t>0,19) </a:t>
            </a:r>
            <a:r>
              <a:rPr lang="ru-RU" sz="2000" dirty="0"/>
              <a:t>= </a:t>
            </a:r>
            <a:r>
              <a:rPr lang="ru-RU" sz="2000" dirty="0" smtClean="0"/>
              <a:t>3,03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12175" y="2816350"/>
            <a:ext cx="8208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Вывод итоговой формулы денежного мультипликатора </a:t>
            </a:r>
          </a:p>
          <a:p>
            <a:pPr algn="ctr"/>
            <a:r>
              <a:rPr lang="ru-RU" sz="2000" dirty="0"/>
              <a:t>ДМ = ∆М / ∆</a:t>
            </a:r>
            <a:r>
              <a:rPr lang="en-US" sz="2000" dirty="0" smtClean="0"/>
              <a:t>D</a:t>
            </a:r>
            <a:r>
              <a:rPr lang="ru-RU" sz="1200" dirty="0" smtClean="0"/>
              <a:t>0</a:t>
            </a:r>
            <a:r>
              <a:rPr lang="ru-RU" sz="2000" dirty="0" smtClean="0"/>
              <a:t>, </a:t>
            </a:r>
            <a:r>
              <a:rPr lang="ru-RU" sz="2000" dirty="0"/>
              <a:t>где </a:t>
            </a:r>
          </a:p>
          <a:p>
            <a:pPr marL="268288"/>
            <a:r>
              <a:rPr lang="ru-RU" sz="2000" dirty="0"/>
              <a:t>∆М (прирост денежной массы в обращении) = ∆С</a:t>
            </a:r>
            <a:r>
              <a:rPr lang="en-US" sz="2000" dirty="0"/>
              <a:t> (</a:t>
            </a:r>
            <a:r>
              <a:rPr lang="ru-RU" sz="2000" dirty="0"/>
              <a:t>прирост наличных денег) + ∆</a:t>
            </a:r>
            <a:r>
              <a:rPr lang="en-US" sz="2000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(прирост депозитов в банках);</a:t>
            </a:r>
          </a:p>
          <a:p>
            <a:pPr marL="268288"/>
            <a:r>
              <a:rPr lang="ru-RU" sz="2000" dirty="0"/>
              <a:t>∆</a:t>
            </a:r>
            <a:r>
              <a:rPr lang="en-US" sz="2000" dirty="0"/>
              <a:t> </a:t>
            </a:r>
            <a:r>
              <a:rPr lang="en-US" sz="2000" dirty="0" smtClean="0"/>
              <a:t>D</a:t>
            </a:r>
            <a:r>
              <a:rPr lang="ru-RU" sz="1200" dirty="0" smtClean="0"/>
              <a:t>0</a:t>
            </a:r>
            <a:r>
              <a:rPr lang="ru-RU" sz="2000" dirty="0" smtClean="0"/>
              <a:t> </a:t>
            </a:r>
            <a:r>
              <a:rPr lang="ru-RU" sz="2000" dirty="0"/>
              <a:t>– прирост денежной базы центрального банка.</a:t>
            </a:r>
          </a:p>
          <a:p>
            <a:pPr algn="ctr">
              <a:lnSpc>
                <a:spcPct val="150000"/>
              </a:lnSpc>
            </a:pPr>
            <a:r>
              <a:rPr lang="ru-RU" sz="2000" dirty="0"/>
              <a:t>∆М = ∆С + ∆</a:t>
            </a:r>
            <a:r>
              <a:rPr lang="ru-RU" sz="2000" dirty="0" smtClean="0"/>
              <a:t>D</a:t>
            </a:r>
            <a:r>
              <a:rPr lang="en-US" sz="2000" dirty="0" smtClean="0"/>
              <a:t>P</a:t>
            </a:r>
            <a:r>
              <a:rPr lang="ru-RU" sz="2000" dirty="0" smtClean="0"/>
              <a:t> </a:t>
            </a:r>
            <a:r>
              <a:rPr lang="ru-RU" sz="2000" dirty="0"/>
              <a:t>= с х ∆</a:t>
            </a:r>
            <a:r>
              <a:rPr lang="en-US" sz="2000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+ ∆</a:t>
            </a:r>
            <a:r>
              <a:rPr lang="en-US" sz="2000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= (1+</a:t>
            </a:r>
            <a:r>
              <a:rPr lang="en-US" sz="2000" dirty="0"/>
              <a:t>c</a:t>
            </a:r>
            <a:r>
              <a:rPr lang="ru-RU" sz="2000" dirty="0"/>
              <a:t>) ∆</a:t>
            </a:r>
            <a:r>
              <a:rPr lang="en-US" sz="2000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= (1+с) ∆</a:t>
            </a:r>
            <a:r>
              <a:rPr lang="en-US" sz="2000" dirty="0"/>
              <a:t>D</a:t>
            </a:r>
            <a:r>
              <a:rPr lang="ru-RU" sz="2000" baseline="-25000" dirty="0"/>
              <a:t>0</a:t>
            </a:r>
            <a:r>
              <a:rPr lang="ru-RU" sz="2000" dirty="0"/>
              <a:t> (1/(</a:t>
            </a:r>
            <a:r>
              <a:rPr lang="en-US" sz="2000" dirty="0"/>
              <a:t>r</a:t>
            </a:r>
            <a:r>
              <a:rPr lang="ru-RU" sz="2000" dirty="0"/>
              <a:t>+</a:t>
            </a:r>
            <a:r>
              <a:rPr lang="en-US" sz="2000" dirty="0"/>
              <a:t>e</a:t>
            </a:r>
            <a:r>
              <a:rPr lang="ru-RU" sz="2000" dirty="0"/>
              <a:t>+</a:t>
            </a:r>
            <a:r>
              <a:rPr lang="en-US" sz="2000" dirty="0"/>
              <a:t>c</a:t>
            </a:r>
            <a:r>
              <a:rPr lang="ru-RU" sz="2000" dirty="0"/>
              <a:t>)) </a:t>
            </a:r>
            <a:r>
              <a:rPr lang="ru-RU" sz="2000" b="1" dirty="0" smtClean="0">
                <a:solidFill>
                  <a:srgbClr val="C00000"/>
                </a:solidFill>
              </a:rPr>
              <a:t>ДМ = </a:t>
            </a:r>
            <a:r>
              <a:rPr lang="ru-RU" sz="2000" b="1" dirty="0">
                <a:solidFill>
                  <a:srgbClr val="C00000"/>
                </a:solidFill>
              </a:rPr>
              <a:t>∆М / ∆</a:t>
            </a: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en-US" sz="1600" b="1" dirty="0">
                <a:solidFill>
                  <a:srgbClr val="C00000"/>
                </a:solidFill>
              </a:rPr>
              <a:t>0</a:t>
            </a:r>
            <a:r>
              <a:rPr lang="ru-RU" sz="2000" b="1" dirty="0">
                <a:solidFill>
                  <a:srgbClr val="C00000"/>
                </a:solidFill>
              </a:rPr>
              <a:t> = (1+с) [1/(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ru-RU" sz="2000" b="1" dirty="0">
                <a:solidFill>
                  <a:srgbClr val="C00000"/>
                </a:solidFill>
              </a:rPr>
              <a:t>)] = (1+с)/(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ru-RU" sz="2000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9566" y="5370895"/>
            <a:ext cx="83425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/>
              <a:t>В условном примере </a:t>
            </a:r>
            <a:r>
              <a:rPr lang="ru-RU" sz="2000" b="1" dirty="0">
                <a:solidFill>
                  <a:srgbClr val="FF0000"/>
                </a:solidFill>
              </a:rPr>
              <a:t>ДМ = (</a:t>
            </a:r>
            <a:r>
              <a:rPr lang="ru-RU" sz="2000" b="1" dirty="0" smtClean="0">
                <a:solidFill>
                  <a:srgbClr val="FF0000"/>
                </a:solidFill>
              </a:rPr>
              <a:t>1+0,19) </a:t>
            </a:r>
            <a:r>
              <a:rPr lang="ru-RU" sz="2000" b="1" dirty="0">
                <a:solidFill>
                  <a:srgbClr val="FF0000"/>
                </a:solidFill>
              </a:rPr>
              <a:t>/ (</a:t>
            </a:r>
            <a:r>
              <a:rPr lang="ru-RU" sz="2000" b="1" dirty="0" smtClean="0">
                <a:solidFill>
                  <a:srgbClr val="FF0000"/>
                </a:solidFill>
              </a:rPr>
              <a:t>0,04+0,1+0,19) </a:t>
            </a:r>
            <a:r>
              <a:rPr lang="ru-RU" sz="2000" b="1" dirty="0">
                <a:solidFill>
                  <a:srgbClr val="FF0000"/>
                </a:solidFill>
              </a:rPr>
              <a:t>= </a:t>
            </a:r>
            <a:r>
              <a:rPr lang="ru-RU" sz="2000" b="1" dirty="0" smtClean="0">
                <a:solidFill>
                  <a:srgbClr val="FF0000"/>
                </a:solidFill>
              </a:rPr>
              <a:t>3,61.</a:t>
            </a:r>
          </a:p>
          <a:p>
            <a:r>
              <a:rPr lang="ru-RU" sz="2000" dirty="0" smtClean="0"/>
              <a:t>Соответственно прирост денежной массы </a:t>
            </a:r>
            <a:r>
              <a:rPr lang="ru-RU" sz="2000" b="1" dirty="0">
                <a:solidFill>
                  <a:srgbClr val="FF0000"/>
                </a:solidFill>
              </a:rPr>
              <a:t>∆</a:t>
            </a:r>
            <a:r>
              <a:rPr lang="ru-RU" sz="2000" b="1" dirty="0" smtClean="0">
                <a:solidFill>
                  <a:srgbClr val="FF0000"/>
                </a:solidFill>
              </a:rPr>
              <a:t>М =</a:t>
            </a:r>
            <a:r>
              <a:rPr lang="ru-RU" sz="2000" b="1" dirty="0">
                <a:solidFill>
                  <a:srgbClr val="FF0000"/>
                </a:solidFill>
              </a:rPr>
              <a:t> ∆</a:t>
            </a:r>
            <a:r>
              <a:rPr lang="en-US" sz="2000" b="1" dirty="0">
                <a:solidFill>
                  <a:srgbClr val="FF0000"/>
                </a:solidFill>
              </a:rPr>
              <a:t>D</a:t>
            </a:r>
            <a:r>
              <a:rPr lang="ru-RU" sz="1200" b="1" dirty="0" smtClean="0">
                <a:solidFill>
                  <a:srgbClr val="FF0000"/>
                </a:solidFill>
              </a:rPr>
              <a:t>0 </a:t>
            </a:r>
            <a:r>
              <a:rPr lang="ru-RU" sz="2000" b="1" dirty="0">
                <a:solidFill>
                  <a:srgbClr val="FF0000"/>
                </a:solidFill>
              </a:rPr>
              <a:t>ДМ</a:t>
            </a:r>
            <a:r>
              <a:rPr lang="ru-RU" sz="2000" b="1" dirty="0" smtClean="0">
                <a:solidFill>
                  <a:srgbClr val="FF0000"/>
                </a:solidFill>
              </a:rPr>
              <a:t> = 1800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0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Переход от банковского мультипликатора 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к кредитно-депозитному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154379" y="-486888"/>
            <a:ext cx="8906494" cy="855023"/>
          </a:xfrm>
        </p:spPr>
        <p:txBody>
          <a:bodyPr>
            <a:normAutofit/>
          </a:bodyPr>
          <a:lstStyle/>
          <a:p>
            <a:endParaRPr lang="ru-RU" sz="2000" dirty="0" smtClean="0"/>
          </a:p>
          <a:p>
            <a:r>
              <a:rPr lang="ru-RU" sz="2000" b="1" dirty="0" smtClean="0">
                <a:solidFill>
                  <a:srgbClr val="C00000"/>
                </a:solidFill>
              </a:rPr>
              <a:t>Итоговый алгоритм  расчета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0" y="368135"/>
            <a:ext cx="9060873" cy="6008914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543AF2"/>
                </a:solidFill>
              </a:rPr>
              <a:t>Условие</a:t>
            </a:r>
            <a:r>
              <a:rPr lang="ru-RU" sz="1800" dirty="0" smtClean="0"/>
              <a:t>: Центральный банк выпустил в обращение 500 </a:t>
            </a:r>
            <a:r>
              <a:rPr lang="ru-RU" sz="1800" dirty="0" err="1" smtClean="0"/>
              <a:t>млн.руб</a:t>
            </a:r>
            <a:r>
              <a:rPr lang="ru-RU" sz="1800" dirty="0" smtClean="0"/>
              <a:t>.</a:t>
            </a:r>
          </a:p>
          <a:p>
            <a:r>
              <a:rPr lang="ru-RU" sz="1800" b="1" dirty="0" smtClean="0">
                <a:solidFill>
                  <a:srgbClr val="543AF2"/>
                </a:solidFill>
              </a:rPr>
              <a:t>Задание:</a:t>
            </a:r>
            <a:r>
              <a:rPr lang="ru-RU" sz="1800" dirty="0" smtClean="0">
                <a:solidFill>
                  <a:srgbClr val="543AF2"/>
                </a:solidFill>
              </a:rPr>
              <a:t> </a:t>
            </a:r>
            <a:r>
              <a:rPr lang="ru-RU" sz="1800" dirty="0" smtClean="0"/>
              <a:t>Определить: 1) насколько возрастут кредитные возможности банковской системы и реальные кредитные ресурсы банков, учитывая, что средняя норма обязательного резервирования </a:t>
            </a:r>
            <a:r>
              <a:rPr lang="en-US" sz="1800" dirty="0" smtClean="0"/>
              <a:t>r = 4%, </a:t>
            </a:r>
            <a:r>
              <a:rPr lang="ru-RU" sz="1800" dirty="0" smtClean="0"/>
              <a:t>средняя норма добровольного резервирования </a:t>
            </a:r>
            <a:r>
              <a:rPr lang="en-US" sz="1800" dirty="0" smtClean="0"/>
              <a:t>e=10%, </a:t>
            </a:r>
            <a:r>
              <a:rPr lang="ru-RU" sz="1800" dirty="0" smtClean="0"/>
              <a:t>а доля оттока кредитных ресурсов в наличность с=19%; 2) насколько увеличится денежная масса в экономике.</a:t>
            </a:r>
          </a:p>
          <a:p>
            <a:r>
              <a:rPr lang="ru-RU" sz="1800" b="1" dirty="0" smtClean="0">
                <a:solidFill>
                  <a:srgbClr val="543AF2"/>
                </a:solidFill>
              </a:rPr>
              <a:t>Шаг 1</a:t>
            </a:r>
            <a:r>
              <a:rPr lang="ru-RU" sz="1800" dirty="0" smtClean="0"/>
              <a:t>. Определяется велич</a:t>
            </a:r>
            <a:r>
              <a:rPr lang="ru-RU" sz="1800" dirty="0"/>
              <a:t>и</a:t>
            </a:r>
            <a:r>
              <a:rPr lang="ru-RU" sz="1800" dirty="0" smtClean="0"/>
              <a:t>на банковского мультипликатора </a:t>
            </a:r>
          </a:p>
          <a:p>
            <a:r>
              <a:rPr lang="ru-RU" sz="1800" dirty="0"/>
              <a:t> </a:t>
            </a:r>
            <a:r>
              <a:rPr lang="ru-RU" sz="1800" dirty="0" smtClean="0"/>
              <a:t>                                </a:t>
            </a:r>
            <a:r>
              <a:rPr lang="ru-RU" sz="1800" b="1" dirty="0" smtClean="0">
                <a:solidFill>
                  <a:srgbClr val="C00000"/>
                </a:solidFill>
              </a:rPr>
              <a:t>БМ = 1</a:t>
            </a:r>
            <a:r>
              <a:rPr lang="en-US" sz="1800" b="1" dirty="0" smtClean="0">
                <a:solidFill>
                  <a:srgbClr val="C00000"/>
                </a:solidFill>
              </a:rPr>
              <a:t>/r =1/0,04 = 25.</a:t>
            </a:r>
            <a:endParaRPr lang="ru-RU" sz="1800" b="1" dirty="0" smtClean="0">
              <a:solidFill>
                <a:srgbClr val="C00000"/>
              </a:solidFill>
            </a:endParaRPr>
          </a:p>
          <a:p>
            <a:pPr algn="l"/>
            <a:r>
              <a:rPr lang="ru-RU" sz="1800" b="1" dirty="0" smtClean="0">
                <a:solidFill>
                  <a:srgbClr val="543AF2"/>
                </a:solidFill>
              </a:rPr>
              <a:t>Шаг 2.</a:t>
            </a:r>
            <a:r>
              <a:rPr lang="ru-RU" sz="1800" dirty="0" smtClean="0"/>
              <a:t> Определяется прирост депозитных ресурсов в банках</a:t>
            </a:r>
          </a:p>
          <a:p>
            <a:pPr algn="ctr"/>
            <a:r>
              <a:rPr lang="ru-RU" sz="1800" b="1" dirty="0" smtClean="0">
                <a:solidFill>
                  <a:srgbClr val="C00000"/>
                </a:solidFill>
              </a:rPr>
              <a:t>∆</a:t>
            </a:r>
            <a:r>
              <a:rPr lang="en-US" sz="1800" b="1" dirty="0">
                <a:solidFill>
                  <a:srgbClr val="C00000"/>
                </a:solidFill>
              </a:rPr>
              <a:t>DP</a:t>
            </a:r>
            <a:r>
              <a:rPr lang="ru-RU" sz="1800" b="1" dirty="0">
                <a:solidFill>
                  <a:srgbClr val="C00000"/>
                </a:solidFill>
              </a:rPr>
              <a:t> = ∆</a:t>
            </a:r>
            <a:r>
              <a:rPr lang="en-US" sz="1800" b="1" dirty="0">
                <a:solidFill>
                  <a:srgbClr val="C00000"/>
                </a:solidFill>
              </a:rPr>
              <a:t>D0</a:t>
            </a:r>
            <a:r>
              <a:rPr lang="ru-RU" sz="1800" b="1" dirty="0">
                <a:solidFill>
                  <a:srgbClr val="C00000"/>
                </a:solidFill>
              </a:rPr>
              <a:t> х БМ </a:t>
            </a:r>
            <a:r>
              <a:rPr lang="ru-RU" sz="1800" b="1" dirty="0" smtClean="0">
                <a:solidFill>
                  <a:srgbClr val="C00000"/>
                </a:solidFill>
              </a:rPr>
              <a:t>= 500 </a:t>
            </a:r>
            <a:r>
              <a:rPr lang="ru-RU" sz="1800" b="1" dirty="0">
                <a:solidFill>
                  <a:srgbClr val="C00000"/>
                </a:solidFill>
              </a:rPr>
              <a:t>х 25 = </a:t>
            </a:r>
            <a:r>
              <a:rPr lang="ru-RU" sz="1800" b="1" dirty="0" smtClean="0">
                <a:solidFill>
                  <a:srgbClr val="C00000"/>
                </a:solidFill>
              </a:rPr>
              <a:t>12500.</a:t>
            </a:r>
            <a:endParaRPr lang="ru-RU" sz="1800" b="1" dirty="0">
              <a:solidFill>
                <a:srgbClr val="C00000"/>
              </a:solidFill>
            </a:endParaRPr>
          </a:p>
          <a:p>
            <a:r>
              <a:rPr lang="ru-RU" sz="1800" b="1" dirty="0" smtClean="0">
                <a:solidFill>
                  <a:srgbClr val="543AF2"/>
                </a:solidFill>
              </a:rPr>
              <a:t>Шаг 3</a:t>
            </a:r>
            <a:r>
              <a:rPr lang="ru-RU" sz="1800" dirty="0" smtClean="0"/>
              <a:t>. Рассчитывается прирост кредитных возможностей банков с учетом отчисления 4% депозитов в обязательный резерв</a:t>
            </a:r>
          </a:p>
          <a:p>
            <a:r>
              <a:rPr lang="en-US" sz="1800" dirty="0" smtClean="0"/>
              <a:t> </a:t>
            </a:r>
            <a:r>
              <a:rPr lang="ru-RU" sz="1800" dirty="0" smtClean="0"/>
              <a:t>                     </a:t>
            </a:r>
            <a:r>
              <a:rPr lang="ru-RU" sz="1800" b="1" dirty="0" smtClean="0">
                <a:solidFill>
                  <a:srgbClr val="C00000"/>
                </a:solidFill>
              </a:rPr>
              <a:t>К </a:t>
            </a:r>
            <a:r>
              <a:rPr lang="ru-RU" sz="1800" b="1" dirty="0">
                <a:solidFill>
                  <a:srgbClr val="C00000"/>
                </a:solidFill>
              </a:rPr>
              <a:t>= </a:t>
            </a:r>
            <a:r>
              <a:rPr lang="ru-RU" sz="1800" b="1" dirty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1800" b="1" dirty="0">
                <a:solidFill>
                  <a:srgbClr val="C00000"/>
                </a:solidFill>
              </a:rPr>
              <a:t>DP</a:t>
            </a:r>
            <a:r>
              <a:rPr lang="ru-RU" sz="1800" b="1" dirty="0">
                <a:solidFill>
                  <a:srgbClr val="C00000"/>
                </a:solidFill>
              </a:rPr>
              <a:t> – </a:t>
            </a:r>
            <a:r>
              <a:rPr lang="en-US" sz="1800" b="1" dirty="0">
                <a:solidFill>
                  <a:srgbClr val="C00000"/>
                </a:solidFill>
              </a:rPr>
              <a:t>r</a:t>
            </a:r>
            <a:r>
              <a:rPr lang="ru-RU" sz="1800" b="1" dirty="0">
                <a:solidFill>
                  <a:srgbClr val="C00000"/>
                </a:solidFill>
              </a:rPr>
              <a:t>∙</a:t>
            </a:r>
            <a:r>
              <a:rPr lang="ru-RU" sz="1800" b="1" dirty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1800" b="1" dirty="0">
                <a:solidFill>
                  <a:srgbClr val="C00000"/>
                </a:solidFill>
              </a:rPr>
              <a:t>DP</a:t>
            </a:r>
            <a:r>
              <a:rPr lang="ru-RU" sz="1800" b="1" dirty="0">
                <a:solidFill>
                  <a:srgbClr val="C00000"/>
                </a:solidFill>
              </a:rPr>
              <a:t> = </a:t>
            </a:r>
            <a:r>
              <a:rPr lang="ru-RU" sz="1800" b="1" dirty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1800" b="1" dirty="0">
                <a:solidFill>
                  <a:srgbClr val="C00000"/>
                </a:solidFill>
              </a:rPr>
              <a:t>DP</a:t>
            </a:r>
            <a:r>
              <a:rPr lang="ru-RU" sz="1800" b="1" dirty="0">
                <a:solidFill>
                  <a:srgbClr val="C00000"/>
                </a:solidFill>
              </a:rPr>
              <a:t>∙(1-</a:t>
            </a:r>
            <a:r>
              <a:rPr lang="en-US" sz="1800" b="1" dirty="0">
                <a:solidFill>
                  <a:srgbClr val="C00000"/>
                </a:solidFill>
              </a:rPr>
              <a:t>r</a:t>
            </a:r>
            <a:r>
              <a:rPr lang="ru-RU" sz="1800" b="1" dirty="0">
                <a:solidFill>
                  <a:srgbClr val="C00000"/>
                </a:solidFill>
              </a:rPr>
              <a:t>) = 12500 ∙ 0,96 = </a:t>
            </a:r>
            <a:r>
              <a:rPr lang="ru-RU" sz="1800" b="1" dirty="0" smtClean="0">
                <a:solidFill>
                  <a:srgbClr val="C00000"/>
                </a:solidFill>
              </a:rPr>
              <a:t>12000</a:t>
            </a:r>
          </a:p>
          <a:p>
            <a:r>
              <a:rPr lang="ru-RU" sz="1800" b="1" dirty="0" smtClean="0">
                <a:solidFill>
                  <a:srgbClr val="543AF2"/>
                </a:solidFill>
              </a:rPr>
              <a:t>Шаг 4.</a:t>
            </a:r>
            <a:r>
              <a:rPr lang="ru-RU" sz="1800" dirty="0" smtClean="0"/>
              <a:t> Определяется величина кредитно-депозитного мультипликатора с учетом добровольного резервирования банков на пополнение ликвидности и оттока части ресурсов из банков в  наличность</a:t>
            </a:r>
            <a:endParaRPr lang="ru-RU" sz="1800" dirty="0"/>
          </a:p>
          <a:p>
            <a:r>
              <a:rPr lang="ru-RU" sz="1800" b="1" dirty="0" smtClean="0">
                <a:solidFill>
                  <a:srgbClr val="C00000"/>
                </a:solidFill>
              </a:rPr>
              <a:t>                             </a:t>
            </a:r>
            <a:r>
              <a:rPr lang="en-US" sz="1800" b="1" dirty="0" smtClean="0">
                <a:solidFill>
                  <a:srgbClr val="C00000"/>
                </a:solidFill>
              </a:rPr>
              <a:t>KDM = 1/(</a:t>
            </a:r>
            <a:r>
              <a:rPr lang="en-US" sz="1800" b="1" dirty="0" err="1" smtClean="0">
                <a:solidFill>
                  <a:srgbClr val="C00000"/>
                </a:solidFill>
              </a:rPr>
              <a:t>r+e+c</a:t>
            </a:r>
            <a:r>
              <a:rPr lang="en-US" sz="1800" b="1" dirty="0" smtClean="0">
                <a:solidFill>
                  <a:srgbClr val="C00000"/>
                </a:solidFill>
              </a:rPr>
              <a:t>) = 1/(0,04 + 0,1 +0,</a:t>
            </a:r>
            <a:r>
              <a:rPr lang="ru-RU" sz="1800" b="1" dirty="0" smtClean="0">
                <a:solidFill>
                  <a:srgbClr val="C00000"/>
                </a:solidFill>
              </a:rPr>
              <a:t>19</a:t>
            </a:r>
            <a:r>
              <a:rPr lang="en-US" sz="1800" b="1" dirty="0" smtClean="0">
                <a:solidFill>
                  <a:srgbClr val="C00000"/>
                </a:solidFill>
              </a:rPr>
              <a:t>) = </a:t>
            </a:r>
            <a:r>
              <a:rPr lang="ru-RU" sz="1800" b="1" dirty="0" smtClean="0">
                <a:solidFill>
                  <a:srgbClr val="C00000"/>
                </a:solidFill>
              </a:rPr>
              <a:t>3</a:t>
            </a:r>
            <a:r>
              <a:rPr lang="en-US" sz="1800" b="1" dirty="0" smtClean="0">
                <a:solidFill>
                  <a:srgbClr val="C00000"/>
                </a:solidFill>
              </a:rPr>
              <a:t>,</a:t>
            </a:r>
            <a:r>
              <a:rPr lang="ru-RU" sz="1800" b="1" dirty="0" smtClean="0">
                <a:solidFill>
                  <a:srgbClr val="C00000"/>
                </a:solidFill>
              </a:rPr>
              <a:t>03</a:t>
            </a:r>
            <a:r>
              <a:rPr lang="en-US" sz="1800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sz="1800" b="1" dirty="0" smtClean="0">
                <a:solidFill>
                  <a:srgbClr val="543AF2"/>
                </a:solidFill>
              </a:rPr>
              <a:t>Шаг 5.</a:t>
            </a:r>
            <a:r>
              <a:rPr lang="ru-RU" sz="1800" dirty="0" smtClean="0"/>
              <a:t> Рассчитывается прирост реальных кредитных ресурсов банков</a:t>
            </a:r>
          </a:p>
          <a:p>
            <a:r>
              <a:rPr lang="ru-RU" sz="1800" dirty="0" smtClean="0"/>
              <a:t>                        </a:t>
            </a:r>
            <a:r>
              <a:rPr lang="en-US" sz="1800" b="1" dirty="0" smtClean="0">
                <a:solidFill>
                  <a:srgbClr val="C00000"/>
                </a:solidFill>
              </a:rPr>
              <a:t>RK =</a:t>
            </a:r>
            <a:r>
              <a:rPr lang="ru-RU" sz="1800" b="1" dirty="0">
                <a:solidFill>
                  <a:srgbClr val="C00000"/>
                </a:solidFill>
              </a:rPr>
              <a:t> ∆</a:t>
            </a:r>
            <a:r>
              <a:rPr lang="en-US" sz="1800" b="1" dirty="0" smtClean="0">
                <a:solidFill>
                  <a:srgbClr val="C00000"/>
                </a:solidFill>
              </a:rPr>
              <a:t>D0 x KDM = 500 x </a:t>
            </a:r>
            <a:r>
              <a:rPr lang="ru-RU" sz="1800" b="1" dirty="0" smtClean="0">
                <a:solidFill>
                  <a:srgbClr val="C00000"/>
                </a:solidFill>
              </a:rPr>
              <a:t>3,03</a:t>
            </a:r>
            <a:r>
              <a:rPr lang="en-US" sz="1800" b="1" dirty="0" smtClean="0">
                <a:solidFill>
                  <a:srgbClr val="C00000"/>
                </a:solidFill>
              </a:rPr>
              <a:t> = 1</a:t>
            </a:r>
            <a:r>
              <a:rPr lang="ru-RU" sz="1800" b="1" dirty="0" smtClean="0">
                <a:solidFill>
                  <a:srgbClr val="C00000"/>
                </a:solidFill>
              </a:rPr>
              <a:t>515</a:t>
            </a:r>
            <a:r>
              <a:rPr lang="en-US" sz="1800" b="1" dirty="0" smtClean="0">
                <a:solidFill>
                  <a:srgbClr val="C00000"/>
                </a:solidFill>
              </a:rPr>
              <a:t> </a:t>
            </a:r>
            <a:endParaRPr lang="ru-RU" sz="1800" b="1" dirty="0" smtClean="0">
              <a:solidFill>
                <a:srgbClr val="C00000"/>
              </a:solidFill>
            </a:endParaRPr>
          </a:p>
          <a:p>
            <a:r>
              <a:rPr lang="ru-RU" sz="1800" b="1" dirty="0" smtClean="0">
                <a:solidFill>
                  <a:srgbClr val="543AF2"/>
                </a:solidFill>
              </a:rPr>
              <a:t>Шаг 6</a:t>
            </a:r>
            <a:r>
              <a:rPr lang="ru-RU" sz="1800" dirty="0" smtClean="0"/>
              <a:t>. Определяется денежный мультипликатор </a:t>
            </a:r>
            <a:r>
              <a:rPr lang="ru-RU" sz="1800" b="1" dirty="0">
                <a:solidFill>
                  <a:srgbClr val="C00000"/>
                </a:solidFill>
              </a:rPr>
              <a:t>ДМ = </a:t>
            </a:r>
            <a:r>
              <a:rPr lang="ru-RU" sz="1800" b="1" dirty="0" smtClean="0">
                <a:solidFill>
                  <a:srgbClr val="C00000"/>
                </a:solidFill>
              </a:rPr>
              <a:t> </a:t>
            </a:r>
            <a:r>
              <a:rPr lang="ru-RU" sz="1800" b="1" dirty="0">
                <a:solidFill>
                  <a:srgbClr val="C00000"/>
                </a:solidFill>
              </a:rPr>
              <a:t>(1+с)/(</a:t>
            </a:r>
            <a:r>
              <a:rPr lang="en-US" sz="1800" b="1" dirty="0">
                <a:solidFill>
                  <a:srgbClr val="C00000"/>
                </a:solidFill>
              </a:rPr>
              <a:t>r</a:t>
            </a:r>
            <a:r>
              <a:rPr lang="ru-RU" sz="1800" b="1" dirty="0">
                <a:solidFill>
                  <a:srgbClr val="C00000"/>
                </a:solidFill>
              </a:rPr>
              <a:t>+</a:t>
            </a:r>
            <a:r>
              <a:rPr lang="en-US" sz="1800" b="1" dirty="0">
                <a:solidFill>
                  <a:srgbClr val="C00000"/>
                </a:solidFill>
              </a:rPr>
              <a:t>e</a:t>
            </a:r>
            <a:r>
              <a:rPr lang="ru-RU" sz="1800" b="1" dirty="0">
                <a:solidFill>
                  <a:srgbClr val="C00000"/>
                </a:solidFill>
              </a:rPr>
              <a:t>+</a:t>
            </a:r>
            <a:r>
              <a:rPr lang="en-US" sz="1800" b="1" dirty="0">
                <a:solidFill>
                  <a:srgbClr val="C00000"/>
                </a:solidFill>
              </a:rPr>
              <a:t>c</a:t>
            </a:r>
            <a:r>
              <a:rPr lang="ru-RU" sz="1800" b="1" dirty="0" smtClean="0">
                <a:solidFill>
                  <a:srgbClr val="C00000"/>
                </a:solidFill>
              </a:rPr>
              <a:t>) = 3,6</a:t>
            </a:r>
            <a:endParaRPr lang="ru-RU" sz="1800" b="1" dirty="0">
              <a:solidFill>
                <a:srgbClr val="C00000"/>
              </a:solidFill>
            </a:endParaRPr>
          </a:p>
          <a:p>
            <a:r>
              <a:rPr lang="ru-RU" sz="1800" b="1" dirty="0" smtClean="0">
                <a:solidFill>
                  <a:srgbClr val="543AF2"/>
                </a:solidFill>
              </a:rPr>
              <a:t>Шаг 7.</a:t>
            </a:r>
            <a:r>
              <a:rPr lang="ru-RU" sz="1800" dirty="0" smtClean="0"/>
              <a:t> Определяется прирост денежной массы </a:t>
            </a:r>
            <a:r>
              <a:rPr lang="ru-RU" sz="1800" b="1" dirty="0" smtClean="0">
                <a:solidFill>
                  <a:srgbClr val="C00000"/>
                </a:solidFill>
              </a:rPr>
              <a:t>∆</a:t>
            </a:r>
            <a:r>
              <a:rPr lang="ru-RU" sz="1800" b="1" dirty="0">
                <a:solidFill>
                  <a:srgbClr val="C00000"/>
                </a:solidFill>
              </a:rPr>
              <a:t>М </a:t>
            </a:r>
            <a:r>
              <a:rPr lang="ru-RU" sz="1800" b="1" dirty="0" smtClean="0">
                <a:solidFill>
                  <a:srgbClr val="C00000"/>
                </a:solidFill>
              </a:rPr>
              <a:t>= </a:t>
            </a:r>
            <a:r>
              <a:rPr lang="ru-RU" sz="1800" b="1" dirty="0">
                <a:solidFill>
                  <a:srgbClr val="C00000"/>
                </a:solidFill>
              </a:rPr>
              <a:t>∆</a:t>
            </a:r>
            <a:r>
              <a:rPr lang="en-US" sz="1800" b="1" dirty="0" smtClean="0">
                <a:solidFill>
                  <a:srgbClr val="C00000"/>
                </a:solidFill>
              </a:rPr>
              <a:t>D</a:t>
            </a:r>
            <a:r>
              <a:rPr lang="en-US" sz="1400" b="1" dirty="0" smtClean="0">
                <a:solidFill>
                  <a:srgbClr val="C00000"/>
                </a:solidFill>
              </a:rPr>
              <a:t>0</a:t>
            </a:r>
            <a:r>
              <a:rPr lang="ru-RU" sz="1800" b="1" dirty="0">
                <a:solidFill>
                  <a:srgbClr val="C00000"/>
                </a:solidFill>
              </a:rPr>
              <a:t> ДМ =</a:t>
            </a:r>
            <a:r>
              <a:rPr lang="ru-RU" sz="1800" b="1" dirty="0" smtClean="0">
                <a:solidFill>
                  <a:srgbClr val="C00000"/>
                </a:solidFill>
              </a:rPr>
              <a:t> 500х3,6= 1800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2592191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237506" y="403760"/>
          <a:ext cx="8740239" cy="5593278"/>
        </p:xfrm>
        <a:graphic>
          <a:graphicData uri="http://schemas.openxmlformats.org/drawingml/2006/table">
            <a:tbl>
              <a:tblPr firstRow="1" firstCol="1" bandRow="1"/>
              <a:tblGrid>
                <a:gridCol w="2913413">
                  <a:extLst>
                    <a:ext uri="{9D8B030D-6E8A-4147-A177-3AD203B41FA5}">
                      <a16:colId xmlns:a16="http://schemas.microsoft.com/office/drawing/2014/main" val="380827807"/>
                    </a:ext>
                  </a:extLst>
                </a:gridCol>
                <a:gridCol w="2913413">
                  <a:extLst>
                    <a:ext uri="{9D8B030D-6E8A-4147-A177-3AD203B41FA5}">
                      <a16:colId xmlns:a16="http://schemas.microsoft.com/office/drawing/2014/main" val="2716065305"/>
                    </a:ext>
                  </a:extLst>
                </a:gridCol>
                <a:gridCol w="2913413">
                  <a:extLst>
                    <a:ext uri="{9D8B030D-6E8A-4147-A177-3AD203B41FA5}">
                      <a16:colId xmlns:a16="http://schemas.microsoft.com/office/drawing/2014/main" val="848402069"/>
                    </a:ext>
                  </a:extLst>
                </a:gridCol>
              </a:tblGrid>
              <a:tr h="1193591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Прирост </a:t>
                      </a: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денежной </a:t>
                      </a:r>
                      <a:endParaRPr lang="ru-RU" sz="18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базы ∆</a:t>
                      </a: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800" baseline="-25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 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Мультипликатор</a:t>
                      </a:r>
                      <a:endParaRPr lang="ru-RU" sz="18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 мультипликаторного воздействия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4393919"/>
                  </a:ext>
                </a:extLst>
              </a:tr>
              <a:tr h="1603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Банковский: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БМ = 1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/r</a:t>
                      </a:r>
                      <a:endParaRPr lang="ru-RU" sz="18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Прирост депозитных ресурсов в банковской системе: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∆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DP = 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∆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800" b="1" baseline="-25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х БМ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6087566"/>
                  </a:ext>
                </a:extLst>
              </a:tr>
              <a:tr h="1603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Кредитно-денежный: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КДМ = 1/(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Прирост реальных кредитных ресурсов в банковской системе: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∆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∆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800" b="1" baseline="-25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х КДМ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2193550"/>
                  </a:ext>
                </a:extLst>
              </a:tr>
              <a:tr h="11935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Денежный: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ДМ = (1+с)/(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Прирост денежной массы в экономике: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∆ДМ = ∆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800" b="1" baseline="-25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х ДМ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9264642"/>
                  </a:ext>
                </a:extLst>
              </a:tr>
            </a:tbl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2208810" y="2398816"/>
            <a:ext cx="831273" cy="33250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315688" y="3693226"/>
            <a:ext cx="724394" cy="455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315688" y="4169228"/>
            <a:ext cx="670955" cy="9470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04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96883" y="166255"/>
            <a:ext cx="8609611" cy="600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Задача на применение формул расчета мультипликаторов</a:t>
            </a:r>
          </a:p>
          <a:p>
            <a:endParaRPr lang="ru-RU" dirty="0" smtClean="0"/>
          </a:p>
          <a:p>
            <a:r>
              <a:rPr lang="ru-RU" sz="2000" dirty="0" smtClean="0"/>
              <a:t>Банки </a:t>
            </a:r>
            <a:r>
              <a:rPr lang="ru-RU" sz="2000" dirty="0"/>
              <a:t>Федеральной резервной системы  США приобрели в течение недели на открытом рынке государственные облигации на сумму 600 млрд. долларов. Следовательно, на эту сумму увеличилась денежная база ФРС (</a:t>
            </a:r>
            <a:r>
              <a:rPr lang="ru-RU" sz="2000" dirty="0">
                <a:sym typeface="Symbol" panose="05050102010706020507" pitchFamily="18" charset="2"/>
              </a:rPr>
              <a:t></a:t>
            </a:r>
            <a:r>
              <a:rPr lang="en-US" sz="2000" dirty="0"/>
              <a:t>Do</a:t>
            </a:r>
            <a:r>
              <a:rPr lang="ru-RU" sz="2000" dirty="0"/>
              <a:t>).</a:t>
            </a:r>
          </a:p>
          <a:p>
            <a:endParaRPr lang="ru-RU" sz="2000" dirty="0" smtClean="0"/>
          </a:p>
          <a:p>
            <a:pPr algn="ctr"/>
            <a:r>
              <a:rPr lang="ru-RU" sz="2000" dirty="0" smtClean="0"/>
              <a:t>Определить:</a:t>
            </a:r>
          </a:p>
          <a:p>
            <a:endParaRPr lang="ru-RU" sz="2000" dirty="0"/>
          </a:p>
          <a:p>
            <a:pPr marL="342900" indent="-342900">
              <a:buAutoNum type="arabicParenR"/>
            </a:pPr>
            <a:r>
              <a:rPr lang="ru-RU" sz="2000" dirty="0" smtClean="0"/>
              <a:t>каким </a:t>
            </a:r>
            <a:r>
              <a:rPr lang="ru-RU" sz="2000" dirty="0"/>
              <a:t>будет прирост депозитных ресурсов банковской системы, если норма обязательного резервирования в США составляет </a:t>
            </a:r>
            <a:r>
              <a:rPr lang="en-US" sz="2000" dirty="0"/>
              <a:t>r</a:t>
            </a:r>
            <a:r>
              <a:rPr lang="ru-RU" sz="2000" dirty="0"/>
              <a:t>=3</a:t>
            </a:r>
            <a:r>
              <a:rPr lang="ru-RU" sz="2000" dirty="0" smtClean="0"/>
              <a:t>%;</a:t>
            </a:r>
          </a:p>
          <a:p>
            <a:pPr marL="342900" indent="-342900">
              <a:buAutoNum type="arabicParenR"/>
            </a:pPr>
            <a:endParaRPr lang="ru-RU" sz="2000" dirty="0"/>
          </a:p>
          <a:p>
            <a:r>
              <a:rPr lang="ru-RU" sz="2000" dirty="0"/>
              <a:t>2) на какую величину возрастут реальные кредитные ресурсы (</a:t>
            </a:r>
            <a:r>
              <a:rPr lang="en-US" sz="2000" dirty="0"/>
              <a:t>RP</a:t>
            </a:r>
            <a:r>
              <a:rPr lang="ru-RU" sz="2000" dirty="0"/>
              <a:t>) банковской системы США, если средняя норма добровольного резервирования  (</a:t>
            </a:r>
            <a:r>
              <a:rPr lang="en-US" sz="2000" b="1" dirty="0"/>
              <a:t>e</a:t>
            </a:r>
            <a:r>
              <a:rPr lang="ru-RU" sz="2000" dirty="0"/>
              <a:t>) в банках равна 6%, а доля оттока средств из банковской системы в наличность на руках равна  </a:t>
            </a:r>
            <a:r>
              <a:rPr lang="ru-RU" sz="2000" b="1" dirty="0"/>
              <a:t>с</a:t>
            </a:r>
            <a:r>
              <a:rPr lang="ru-RU" sz="2000" dirty="0"/>
              <a:t> = 11</a:t>
            </a:r>
            <a:r>
              <a:rPr lang="ru-RU" sz="2000" dirty="0" smtClean="0"/>
              <a:t>%;</a:t>
            </a:r>
          </a:p>
          <a:p>
            <a:endParaRPr lang="ru-RU" sz="2000" dirty="0"/>
          </a:p>
          <a:p>
            <a:r>
              <a:rPr lang="ru-RU" sz="2000" dirty="0"/>
              <a:t>3) насколько возрастет денежная масса (</a:t>
            </a:r>
            <a:r>
              <a:rPr lang="ru-RU" sz="2000" dirty="0">
                <a:sym typeface="Symbol" panose="05050102010706020507" pitchFamily="18" charset="2"/>
              </a:rPr>
              <a:t></a:t>
            </a:r>
            <a:r>
              <a:rPr lang="ru-RU" sz="2000" dirty="0"/>
              <a:t>М) в экономике страны.</a:t>
            </a:r>
          </a:p>
        </p:txBody>
      </p:sp>
    </p:spTree>
    <p:extLst>
      <p:ext uri="{BB962C8B-B14F-4D97-AF65-F5344CB8AC3E}">
        <p14:creationId xmlns:p14="http://schemas.microsoft.com/office/powerpoint/2010/main" val="32363442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029" y="1712071"/>
            <a:ext cx="856895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dirty="0"/>
              <a:t>Центральные банки влияют на предложение денег посредством:</a:t>
            </a:r>
          </a:p>
          <a:p>
            <a:pPr indent="363538"/>
            <a:r>
              <a:rPr lang="ru-RU" sz="2000" dirty="0"/>
              <a:t>- эмиссии наличных денег,</a:t>
            </a:r>
          </a:p>
          <a:p>
            <a:pPr indent="363538"/>
            <a:r>
              <a:rPr lang="ru-RU" sz="2000" dirty="0"/>
              <a:t>- рефинансирования </a:t>
            </a:r>
            <a:r>
              <a:rPr lang="ru-RU" sz="2000" dirty="0" smtClean="0"/>
              <a:t>банков (выделение кредитов), </a:t>
            </a:r>
            <a:endParaRPr lang="ru-RU" sz="2000" dirty="0"/>
          </a:p>
          <a:p>
            <a:pPr indent="363538"/>
            <a:r>
              <a:rPr lang="ru-RU" sz="2000" dirty="0"/>
              <a:t>- операций на открытом </a:t>
            </a:r>
            <a:r>
              <a:rPr lang="ru-RU" sz="2000" dirty="0" smtClean="0"/>
              <a:t>рынке (купля-продажа государственных ценных бумаг).</a:t>
            </a:r>
            <a:endParaRPr lang="ru-RU" sz="2000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205359" y="4492493"/>
            <a:ext cx="58092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</a:rPr>
              <a:t>Механизм денежно-кредитного регулирования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536" y="332656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/>
            <a:r>
              <a:rPr lang="ru-RU" sz="2000" dirty="0"/>
              <a:t>Устойчивый денежный оборот обеспечивается жестко централизованной системой специализированных подразделений центрального банка и банковской системой страны</a:t>
            </a:r>
          </a:p>
        </p:txBody>
      </p:sp>
      <p:sp>
        <p:nvSpPr>
          <p:cNvPr id="2" name="Штриховая стрелка вправо 1"/>
          <p:cNvSpPr/>
          <p:nvPr/>
        </p:nvSpPr>
        <p:spPr>
          <a:xfrm rot="5400000">
            <a:off x="3710985" y="3741722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15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476672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Возможные стратегии денежно-кредитного регулирования: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1052736"/>
            <a:ext cx="864096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dirty="0"/>
              <a:t>1) </a:t>
            </a:r>
            <a:r>
              <a:rPr lang="ru-RU" sz="2000" b="1" i="1" dirty="0">
                <a:solidFill>
                  <a:srgbClr val="0070C0"/>
                </a:solidFill>
              </a:rPr>
              <a:t>Инфляционная</a:t>
            </a:r>
            <a:r>
              <a:rPr lang="ru-RU" sz="2000" dirty="0"/>
              <a:t> – допущение слабо контролируемого роста денежной массы в обращении;</a:t>
            </a:r>
          </a:p>
          <a:p>
            <a:pPr indent="363538"/>
            <a:endParaRPr lang="ru-RU" sz="2000" dirty="0"/>
          </a:p>
          <a:p>
            <a:pPr indent="363538"/>
            <a:r>
              <a:rPr lang="ru-RU" sz="2000" dirty="0"/>
              <a:t>2) </a:t>
            </a:r>
            <a:r>
              <a:rPr lang="ru-RU" sz="2000" b="1" i="1" dirty="0" err="1">
                <a:solidFill>
                  <a:srgbClr val="0070C0"/>
                </a:solidFill>
              </a:rPr>
              <a:t>Рефляционна</a:t>
            </a:r>
            <a:r>
              <a:rPr lang="ru-RU" sz="2000" dirty="0" err="1"/>
              <a:t>я</a:t>
            </a:r>
            <a:r>
              <a:rPr lang="ru-RU" sz="2000" dirty="0"/>
              <a:t> – допущение мягкой формы инфляции в целях стимулирования экономики;</a:t>
            </a:r>
          </a:p>
          <a:p>
            <a:pPr indent="363538"/>
            <a:endParaRPr lang="ru-RU" sz="2000" dirty="0"/>
          </a:p>
          <a:p>
            <a:pPr indent="363538"/>
            <a:r>
              <a:rPr lang="ru-RU" sz="2000" dirty="0"/>
              <a:t>3)</a:t>
            </a:r>
            <a:r>
              <a:rPr lang="ru-RU" sz="2000" b="1" i="1" dirty="0">
                <a:solidFill>
                  <a:srgbClr val="0070C0"/>
                </a:solidFill>
              </a:rPr>
              <a:t> Дефляционная </a:t>
            </a:r>
            <a:r>
              <a:rPr lang="ru-RU" sz="2000" dirty="0"/>
              <a:t>– резкое уменьшение количества денег в обращении (сжатие денежной массы);</a:t>
            </a:r>
          </a:p>
          <a:p>
            <a:pPr indent="363538"/>
            <a:endParaRPr lang="ru-RU" sz="2000" dirty="0"/>
          </a:p>
          <a:p>
            <a:pPr indent="363538"/>
            <a:r>
              <a:rPr lang="ru-RU" sz="2000" dirty="0"/>
              <a:t>4) </a:t>
            </a:r>
            <a:r>
              <a:rPr lang="ru-RU" sz="2000" b="1" i="1" dirty="0" err="1">
                <a:solidFill>
                  <a:srgbClr val="0070C0"/>
                </a:solidFill>
              </a:rPr>
              <a:t>Дезинфляционная</a:t>
            </a:r>
            <a:r>
              <a:rPr lang="ru-RU" sz="2000" dirty="0"/>
              <a:t> – мягкая форма дефляционной стратегии, направленной на снижение экономической активности.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78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0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>
              <a:buNone/>
            </a:pPr>
            <a:r>
              <a:rPr lang="ru-RU" sz="2000" b="1" dirty="0">
                <a:solidFill>
                  <a:srgbClr val="7030A0"/>
                </a:solidFill>
              </a:rPr>
              <a:t>Монетизация экономики - степень обеспеченности экономики денежными средствами. </a:t>
            </a:r>
          </a:p>
          <a:p>
            <a:pPr indent="452438">
              <a:buNone/>
            </a:pPr>
            <a:endParaRPr lang="ru-RU" sz="2000" b="1" dirty="0">
              <a:solidFill>
                <a:srgbClr val="7030A0"/>
              </a:solidFill>
            </a:endParaRPr>
          </a:p>
          <a:p>
            <a:pPr indent="452438">
              <a:buNone/>
            </a:pPr>
            <a:r>
              <a:rPr lang="ru-RU" sz="2000" dirty="0"/>
              <a:t>Характеризуется с помощью </a:t>
            </a:r>
            <a:r>
              <a:rPr lang="ru-RU" sz="2000" b="1" dirty="0">
                <a:solidFill>
                  <a:srgbClr val="0070C0"/>
                </a:solidFill>
              </a:rPr>
              <a:t>коэффициента монетизации,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/>
              <a:t>который рассчитывается как отношение среднегодовой величины денежной массы (М2) к номинальной величине ВВП. </a:t>
            </a:r>
          </a:p>
          <a:p>
            <a:pPr indent="452438">
              <a:buNone/>
            </a:pPr>
            <a:endParaRPr lang="ru-RU" sz="2000" dirty="0"/>
          </a:p>
          <a:p>
            <a:pPr indent="452438">
              <a:buNone/>
            </a:pPr>
            <a:r>
              <a:rPr lang="ru-RU" sz="2000" b="1" dirty="0">
                <a:solidFill>
                  <a:srgbClr val="0070C0"/>
                </a:solidFill>
              </a:rPr>
              <a:t>Низкий уровень монетизации </a:t>
            </a:r>
            <a:r>
              <a:rPr lang="ru-RU" sz="2000" dirty="0"/>
              <a:t>отражает как высокую склонность населения к потреблению, так и низкий финансовый результат реального сектора. </a:t>
            </a:r>
          </a:p>
          <a:p>
            <a:pPr>
              <a:buNone/>
            </a:pPr>
            <a:r>
              <a:rPr lang="ru-RU" sz="2000" dirty="0"/>
              <a:t>	</a:t>
            </a:r>
          </a:p>
          <a:p>
            <a:pPr indent="452438">
              <a:buNone/>
            </a:pPr>
            <a:r>
              <a:rPr lang="ru-RU" sz="2000" b="1" dirty="0" err="1">
                <a:solidFill>
                  <a:srgbClr val="0070C0"/>
                </a:solidFill>
              </a:rPr>
              <a:t>Недомонетизация</a:t>
            </a:r>
            <a:r>
              <a:rPr lang="ru-RU" sz="2000" b="1" dirty="0">
                <a:solidFill>
                  <a:srgbClr val="0070C0"/>
                </a:solidFill>
              </a:rPr>
              <a:t> экономики </a:t>
            </a:r>
            <a:r>
              <a:rPr lang="ru-RU" sz="2000" dirty="0"/>
              <a:t>приводит к дефициту денег, снижению ликвидности у  субъектов экономики, ухудшению инвестиционного климата. </a:t>
            </a:r>
          </a:p>
          <a:p>
            <a:pPr indent="452438">
              <a:buNone/>
            </a:pPr>
            <a:endParaRPr lang="ru-RU" sz="2000" dirty="0"/>
          </a:p>
          <a:p>
            <a:pPr indent="452438">
              <a:buNone/>
            </a:pPr>
            <a:r>
              <a:rPr lang="ru-RU" sz="2000" b="1" dirty="0">
                <a:solidFill>
                  <a:srgbClr val="0070C0"/>
                </a:solidFill>
              </a:rPr>
              <a:t>Повышению монетизации </a:t>
            </a:r>
            <a:r>
              <a:rPr lang="ru-RU" sz="2000" dirty="0"/>
              <a:t>экономики способствуют снижение оттока капитала, увеличение экономической активности, повышение привлекательности внутреннего рынка страны. </a:t>
            </a:r>
          </a:p>
        </p:txBody>
      </p:sp>
    </p:spTree>
    <p:extLst>
      <p:ext uri="{BB962C8B-B14F-4D97-AF65-F5344CB8AC3E}">
        <p14:creationId xmlns:p14="http://schemas.microsoft.com/office/powerpoint/2010/main" val="234068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543AF2"/>
                </a:solidFill>
              </a:rPr>
              <a:t>Автор: </a:t>
            </a:r>
            <a:r>
              <a:rPr lang="ru-RU" sz="2400" dirty="0" err="1">
                <a:solidFill>
                  <a:srgbClr val="543AF2"/>
                </a:solidFill>
              </a:rPr>
              <a:t>Савалей</a:t>
            </a:r>
            <a:r>
              <a:rPr lang="ru-RU" sz="2400" dirty="0">
                <a:solidFill>
                  <a:srgbClr val="543AF2"/>
                </a:solidFill>
              </a:rPr>
              <a:t> Виктор Васильевич</a:t>
            </a:r>
          </a:p>
          <a:p>
            <a:r>
              <a:rPr lang="en-US" sz="2400" dirty="0" smtClean="0">
                <a:solidFill>
                  <a:srgbClr val="543AF2"/>
                </a:solidFill>
              </a:rPr>
              <a:t>E</a:t>
            </a:r>
            <a:r>
              <a:rPr lang="ru-RU" sz="2400" dirty="0">
                <a:solidFill>
                  <a:srgbClr val="543AF2"/>
                </a:solidFill>
              </a:rPr>
              <a:t>-</a:t>
            </a:r>
            <a:r>
              <a:rPr lang="en-US" sz="2400" dirty="0">
                <a:solidFill>
                  <a:srgbClr val="543AF2"/>
                </a:solidFill>
              </a:rPr>
              <a:t>mail: viktor.savaley@vvsu.ru</a:t>
            </a:r>
            <a:endParaRPr lang="ru-RU" sz="2400" dirty="0">
              <a:solidFill>
                <a:srgbClr val="543AF2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57c0b510a7ee74a81a5c2483d0e1fd636dbe"/>
</p:tagLst>
</file>

<file path=ppt/theme/theme1.xml><?xml version="1.0" encoding="utf-8"?>
<a:theme xmlns:a="http://schemas.openxmlformats.org/drawingml/2006/main" name="ДО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3147</TotalTime>
  <Words>3259</Words>
  <Application>Microsoft Office PowerPoint</Application>
  <PresentationFormat>Экран (4:3)</PresentationFormat>
  <Paragraphs>377</Paragraphs>
  <Slides>37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Aharoni</vt:lpstr>
      <vt:lpstr>Arial</vt:lpstr>
      <vt:lpstr>Calibri</vt:lpstr>
      <vt:lpstr>Symbol</vt:lpstr>
      <vt:lpstr>Tahoma</vt:lpstr>
      <vt:lpstr>Times New Roman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  </vt:lpstr>
      <vt:lpstr>Система ДКР осуществляет поддержание и нормальное функционирование денежной системы страны, обеспечивая:  </vt:lpstr>
      <vt:lpstr>Презентация PowerPoint</vt:lpstr>
      <vt:lpstr> </vt:lpstr>
      <vt:lpstr>Базовые показатели ДКР</vt:lpstr>
      <vt:lpstr>Базовые показатели ДКР </vt:lpstr>
      <vt:lpstr>Величина денежного предложения  (денежной массы) определяется взаимодействием  трех переменных:       - денежной базы центрального банка;       - ставки процента на внутреннем денежном рынке;       - нормы обязательного резервирования.</vt:lpstr>
      <vt:lpstr>Базовые показатели ДКР</vt:lpstr>
      <vt:lpstr>Мультипликаторы кредитно-денежного оборота  в системе ДКР </vt:lpstr>
      <vt:lpstr>Презентация PowerPoint</vt:lpstr>
      <vt:lpstr>Презентация PowerPoint</vt:lpstr>
      <vt:lpstr>Презентация PowerPoint</vt:lpstr>
      <vt:lpstr>Кредитно-депозитный мультипликатор  характеризует темп расширения ресурсов банковской системы с учетом оттока части депозитных ресурсов на пополнение ликвидности в банках и с учетом обналичивания денежных средств в экономике :                                                   КДМ = 1/(r + e + c),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272</cp:revision>
  <cp:lastPrinted>2024-09-21T01:13:00Z</cp:lastPrinted>
  <dcterms:created xsi:type="dcterms:W3CDTF">2013-03-28T05:50:20Z</dcterms:created>
  <dcterms:modified xsi:type="dcterms:W3CDTF">2025-02-26T05:58:24Z</dcterms:modified>
</cp:coreProperties>
</file>