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3" r:id="rId8"/>
    <p:sldId id="262" r:id="rId9"/>
  </p:sldIdLst>
  <p:sldSz cx="12192000" cy="6858000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65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555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89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84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54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985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11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37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0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0771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390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1602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801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181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24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A42AF-9053-49D1-AF7C-C3C21609B7B2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36D87C-85FB-44D4-8B7A-0965D3AF7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042" y="259007"/>
            <a:ext cx="1147812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Тема 6. Издержки предприятия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и его результаты.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План :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Виды и структура издержек предприятия (фирмы).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Себестоимость и классификация затрат.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Выручка и прибыль. Эффекты масштаба.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-Bold"/>
              </a:rPr>
              <a:t>Цена и ценообразование.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2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452175"/>
              </p:ext>
            </p:extLst>
          </p:nvPr>
        </p:nvGraphicFramePr>
        <p:xfrm>
          <a:off x="866274" y="573881"/>
          <a:ext cx="10744200" cy="5402321"/>
        </p:xfrm>
        <a:graphic>
          <a:graphicData uri="http://schemas.openxmlformats.org/drawingml/2006/table">
            <a:tbl>
              <a:tblPr firstRow="1" firstCol="1" bandRow="1"/>
              <a:tblGrid>
                <a:gridCol w="4720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59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74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749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Постоянные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издержки (FC)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Переменные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издержки (VC)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Валовые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издержки (ТС)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9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i="1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Затраты на амортизацию основных средств, аренду помещений, содержание управленческого аппарата, командировочные и представительские расходы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i="1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Затраты на сырье, материалы, топливо, заработную плату производственных работников с начислениями, текущий ремонт основных средств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9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ТС = FC + VC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35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847319"/>
            <a:ext cx="11478126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-Roman"/>
              </a:rPr>
              <a:t>Средние  издержки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-Roman"/>
              </a:rPr>
              <a:t> равны частному от деления общих издержек на количество произведенной продукции: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effectLst/>
                <a:latin typeface="Times New Roman" panose="02020603050405020304" pitchFamily="18" charset="0"/>
                <a:ea typeface="Times-Roman"/>
              </a:rPr>
              <a:t>ATC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-Roman"/>
              </a:rPr>
              <a:t> = 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-Roman"/>
              </a:rPr>
              <a:t>TC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-Roman"/>
              </a:rPr>
              <a:t> / 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-Roman"/>
              </a:rPr>
              <a:t>Q</a:t>
            </a:r>
            <a:endParaRPr lang="ru-RU" sz="2400" b="1" dirty="0" smtClean="0">
              <a:effectLst/>
              <a:latin typeface="Times New Roman" panose="02020603050405020304" pitchFamily="18" charset="0"/>
              <a:ea typeface="Times-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627563" y="11822113"/>
            <a:ext cx="363537" cy="4857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177213" y="11812588"/>
            <a:ext cx="342900" cy="4762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500" y="3592980"/>
            <a:ext cx="11249526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Предельные издержки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МС (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marginal cost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)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 – это дополнительные издерж­ки на производство каждой дополнительной единицы продукции по сравне­нию с данным объемом выпуска: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>
              <a:lnSpc>
                <a:spcPct val="107000"/>
              </a:lnSpc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MC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 =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ΔTC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 /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-Roman"/>
              </a:rPr>
              <a:t>ΔQ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99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7516" y="510661"/>
            <a:ext cx="1147812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u="sng" spc="-3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Рентабельность производства</a:t>
            </a:r>
            <a:r>
              <a:rPr lang="ru-RU" sz="2400" spc="-3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- </a:t>
            </a:r>
            <a:r>
              <a:rPr lang="ru-RU" sz="2400" spc="-3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как процентное </a:t>
            </a:r>
            <a:r>
              <a:rPr lang="ru-RU" sz="2400" spc="-4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отношение годовой прибыли (балансовой) к сумме среднегодовой стоимости основных фондов </a:t>
            </a:r>
            <a:r>
              <a:rPr lang="uk-UA" sz="2400" spc="-4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400" spc="-4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оборотных средств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210" y="2394283"/>
            <a:ext cx="6472989" cy="17445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2979" y="4341876"/>
            <a:ext cx="114660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spc="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Пб</a:t>
            </a:r>
            <a:r>
              <a:rPr lang="ru-RU" sz="2400" spc="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балансовая прибыль, рубли;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2400" b="1" i="1" spc="25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Qo</a:t>
            </a:r>
            <a:r>
              <a:rPr lang="ru-RU" sz="2400" spc="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среднегодовая стоимость основных фондов;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2400" b="1" i="1" spc="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ru-RU" sz="2400" b="1" i="1" spc="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</a:t>
            </a:r>
            <a:r>
              <a:rPr lang="ru-RU" sz="2400" spc="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spc="-4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величина оборотных средств.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326" y="569131"/>
            <a:ext cx="114781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spc="-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Рентабельность продукции</a:t>
            </a:r>
            <a:r>
              <a:rPr lang="ru-RU" sz="2400" spc="-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spc="-2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 отношение прибыли от </a:t>
            </a:r>
            <a:r>
              <a:rPr lang="ru-RU" sz="2400" spc="-4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 товарной продукции к себестоимости продукции:</a:t>
            </a:r>
          </a:p>
          <a:p>
            <a:endParaRPr lang="ru-RU" sz="2400" spc="-4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400" spc="-4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400" spc="-4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ru-RU" sz="2400" spc="-4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400" spc="-4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969" y="1816768"/>
            <a:ext cx="5390146" cy="17993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7831" y="3616119"/>
            <a:ext cx="10828421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spc="-35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Рп</a:t>
            </a:r>
            <a:r>
              <a:rPr lang="ru-RU" sz="2400" spc="-3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рентабельность реализации продукции, %;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spc="-35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ru-RU" sz="2400" spc="-3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прибыль от реализации продукции;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spc="-35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</a:t>
            </a:r>
            <a:r>
              <a:rPr lang="ru-RU" sz="2400" b="1" i="1" spc="-3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3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себестоимость реализованной продукции.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06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ентабельность производс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58" y="517358"/>
            <a:ext cx="10623884" cy="57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0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529781"/>
              </p:ext>
            </p:extLst>
          </p:nvPr>
        </p:nvGraphicFramePr>
        <p:xfrm>
          <a:off x="288758" y="1455817"/>
          <a:ext cx="11670632" cy="5029611"/>
        </p:xfrm>
        <a:graphic>
          <a:graphicData uri="http://schemas.openxmlformats.org/drawingml/2006/table">
            <a:tbl>
              <a:tblPr firstRow="1" firstCol="1" bandRow="1"/>
              <a:tblGrid>
                <a:gridCol w="11790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33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53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59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81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6035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80473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053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Выпуск продукции шт.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(Q)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Издержки, 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1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Общие постоянные (FC)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Общие переменные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(VC)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Общие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(ТС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6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ТС = FC + VC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Предельные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MC)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MC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 = 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ΔTC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 / 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ΔQ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Средние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постоянные</a:t>
                      </a:r>
                      <a:endParaRPr lang="en-US" sz="16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(AFC)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AFC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 =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FC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 /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Q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Средние переменные </a:t>
                      </a:r>
                      <a:endParaRPr lang="en-US" sz="16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AVC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)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endParaRPr lang="en-US" sz="16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AVC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 =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VC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 /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-Roman"/>
                          <a:cs typeface="+mn-cs"/>
                        </a:rPr>
                        <a:t>Q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Средние общие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(ATC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)</a:t>
                      </a:r>
                      <a:endParaRPr lang="ru-RU" sz="16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ATC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 = 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TC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 / 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-Roman"/>
                        </a:rPr>
                        <a:t>Q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430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480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90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24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38463" y="476252"/>
            <a:ext cx="10154653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Издержки фирмы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64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335415"/>
              </p:ext>
            </p:extLst>
          </p:nvPr>
        </p:nvGraphicFramePr>
        <p:xfrm>
          <a:off x="926433" y="1179096"/>
          <a:ext cx="10804356" cy="37418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35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54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23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63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444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316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194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63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4560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638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33093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9441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Сб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АС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НДС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НП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НТ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2541">
                <a:tc gridSpan="7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Отпускная цена предприятия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2541"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Свободная цена реализации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2541">
                <a:tc gridSpan="1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Розничная цена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49706" y="309608"/>
            <a:ext cx="11357810" cy="661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 цены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8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dc6bc97315acc548ced4969c6f6bf4d810d774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346</TotalTime>
  <Words>378</Words>
  <Application>Microsoft Office PowerPoint</Application>
  <PresentationFormat>Широкоэкранный</PresentationFormat>
  <Paragraphs>147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Times-Bold</vt:lpstr>
      <vt:lpstr>Times-Roman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Кузубов Алексей</cp:lastModifiedBy>
  <cp:revision>17</cp:revision>
  <dcterms:created xsi:type="dcterms:W3CDTF">2015-10-19T13:47:42Z</dcterms:created>
  <dcterms:modified xsi:type="dcterms:W3CDTF">2018-05-24T05:51:27Z</dcterms:modified>
</cp:coreProperties>
</file>