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5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0033CC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59" autoAdjust="0"/>
    <p:restoredTop sz="90969" autoAdjust="0"/>
  </p:normalViewPr>
  <p:slideViewPr>
    <p:cSldViewPr>
      <p:cViewPr varScale="1">
        <p:scale>
          <a:sx n="62" d="100"/>
          <a:sy n="62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18" Type="http://schemas.openxmlformats.org/officeDocument/2006/relationships/slide" Target="slides/slide21.xml"/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12" Type="http://schemas.openxmlformats.org/officeDocument/2006/relationships/slide" Target="slides/slide15.xml"/><Relationship Id="rId17" Type="http://schemas.openxmlformats.org/officeDocument/2006/relationships/slide" Target="slides/slide20.xml"/><Relationship Id="rId2" Type="http://schemas.openxmlformats.org/officeDocument/2006/relationships/slide" Target="slides/slide5.xml"/><Relationship Id="rId16" Type="http://schemas.openxmlformats.org/officeDocument/2006/relationships/slide" Target="slides/slide19.xml"/><Relationship Id="rId1" Type="http://schemas.openxmlformats.org/officeDocument/2006/relationships/slide" Target="slides/slide3.xml"/><Relationship Id="rId6" Type="http://schemas.openxmlformats.org/officeDocument/2006/relationships/slide" Target="slides/slide9.xml"/><Relationship Id="rId11" Type="http://schemas.openxmlformats.org/officeDocument/2006/relationships/slide" Target="slides/slide14.xml"/><Relationship Id="rId5" Type="http://schemas.openxmlformats.org/officeDocument/2006/relationships/slide" Target="slides/slide8.xml"/><Relationship Id="rId15" Type="http://schemas.openxmlformats.org/officeDocument/2006/relationships/slide" Target="slides/slide18.xml"/><Relationship Id="rId10" Type="http://schemas.openxmlformats.org/officeDocument/2006/relationships/slide" Target="slides/slide13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4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EF2CD-4D3A-45C0-A830-4872154CC1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3D13E-2474-4475-B314-BA2785DA62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5582E-75C5-4DC7-8925-D18F25D2E5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F62E30-A410-40D9-A860-A4E1F77B4A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B42F7-DF18-47E8-A413-BD44DE45E8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65F54-24F7-4F7C-B1CF-5463F0E548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AF154-ABE6-41E9-A907-60001FA380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BD11C-414D-402E-98BD-3982626051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48B88-0B40-413A-BDF7-4566B80EC1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A64A4-3647-4BA5-B346-4114F0DD11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A27E6-0DE5-4026-BE1E-C2181EA469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1E400-A114-4E59-9797-DC31CF2C6E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8ED8A2-E3A9-4CAA-81D9-92F8028B87F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133600"/>
            <a:ext cx="7772400" cy="1143000"/>
          </a:xfrm>
        </p:spPr>
        <p:txBody>
          <a:bodyPr/>
          <a:lstStyle/>
          <a:p>
            <a:r>
              <a:rPr lang="ru-RU" sz="3600" b="1">
                <a:cs typeface="Times New Roman" pitchFamily="18" charset="0"/>
              </a:rPr>
              <a:t>Системы эконометрических уравнений</a:t>
            </a:r>
            <a:endParaRPr lang="ru-RU" sz="3600" b="1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5334000"/>
          </a:xfrm>
        </p:spPr>
        <p:txBody>
          <a:bodyPr/>
          <a:lstStyle/>
          <a:p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57626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r>
              <a:rPr lang="ru-RU" b="1"/>
              <a:t>структурные коэффициенты модели:</a:t>
            </a:r>
            <a:endParaRPr lang="ru-RU" sz="2800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         - коэффициент при эндогенной переменной, 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/>
              <a:t>       - коэффициент при экзогенной переменной</a:t>
            </a: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78130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1258888" y="1557338"/>
          <a:ext cx="673100" cy="1008062"/>
        </p:xfrm>
        <a:graphic>
          <a:graphicData uri="http://schemas.openxmlformats.org/presentationml/2006/ole">
            <p:oleObj spid="_x0000_s50181" name="Equation" r:id="rId3" imgW="152334" imgH="228501" progId="Equation.3">
              <p:embed/>
            </p:oleObj>
          </a:graphicData>
        </a:graphic>
      </p:graphicFrame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1116013" y="3170238"/>
          <a:ext cx="711200" cy="936625"/>
        </p:xfrm>
        <a:graphic>
          <a:graphicData uri="http://schemas.openxmlformats.org/presentationml/2006/ole">
            <p:oleObj spid="_x0000_s50183" name="Equation" r:id="rId4" imgW="177646" imgH="24109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8964613" cy="6369050"/>
          </a:xfrm>
        </p:spPr>
        <p:txBody>
          <a:bodyPr/>
          <a:lstStyle/>
          <a:p>
            <a:r>
              <a:rPr lang="ru-RU"/>
              <a:t>для определения структурных коэффициентов модели структурная форма модели преобразуется в </a:t>
            </a:r>
            <a:r>
              <a:rPr lang="ru-RU" i="1"/>
              <a:t>приведенную форму модели.</a:t>
            </a:r>
            <a:r>
              <a:rPr lang="ru-RU"/>
              <a:t> </a:t>
            </a:r>
            <a:endParaRPr lang="ru-RU" sz="3600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     -коэффициенты приведенной формы модели. </a:t>
            </a:r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 sz="360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805113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1331913" y="2276475"/>
          <a:ext cx="5459412" cy="2212975"/>
        </p:xfrm>
        <a:graphic>
          <a:graphicData uri="http://schemas.openxmlformats.org/presentationml/2006/ole">
            <p:oleObj spid="_x0000_s51205" name="Equation" r:id="rId3" imgW="2323800" imgH="939600" progId="Equation.3">
              <p:embed/>
            </p:oleObj>
          </a:graphicData>
        </a:graphic>
      </p:graphicFrame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323850" y="5157788"/>
          <a:ext cx="560388" cy="790575"/>
        </p:xfrm>
        <a:graphic>
          <a:graphicData uri="http://schemas.openxmlformats.org/presentationml/2006/ole">
            <p:oleObj spid="_x0000_s51207" name="Equation" r:id="rId4" imgW="165028" imgH="228501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04813"/>
            <a:ext cx="8610600" cy="6224587"/>
          </a:xfrm>
        </p:spPr>
        <p:txBody>
          <a:bodyPr/>
          <a:lstStyle/>
          <a:p>
            <a:r>
              <a:rPr lang="ru-RU" b="1"/>
              <a:t>Пример:</a:t>
            </a:r>
          </a:p>
          <a:p>
            <a:r>
              <a:rPr lang="ru-RU" b="1"/>
              <a:t>Для модели вида</a:t>
            </a:r>
          </a:p>
          <a:p>
            <a:endParaRPr lang="ru-RU" b="1"/>
          </a:p>
          <a:p>
            <a:endParaRPr lang="ru-RU" b="1"/>
          </a:p>
          <a:p>
            <a:endParaRPr lang="ru-RU" b="1"/>
          </a:p>
          <a:p>
            <a:r>
              <a:rPr lang="ru-RU" b="1"/>
              <a:t>приведенная форма модели имеет вид</a:t>
            </a:r>
            <a:r>
              <a:rPr lang="ru-RU"/>
              <a:t>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547813" y="1700213"/>
          <a:ext cx="4935537" cy="1711325"/>
        </p:xfrm>
        <a:graphic>
          <a:graphicData uri="http://schemas.openxmlformats.org/presentationml/2006/ole">
            <p:oleObj spid="_x0000_s52228" name="Equation" r:id="rId3" imgW="1396800" imgH="482400" progId="Equation.3">
              <p:embed/>
            </p:oleObj>
          </a:graphicData>
        </a:graphic>
      </p:graphicFrame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763713" y="4221163"/>
          <a:ext cx="5322887" cy="1833562"/>
        </p:xfrm>
        <a:graphic>
          <a:graphicData uri="http://schemas.openxmlformats.org/presentationml/2006/ole">
            <p:oleObj spid="_x0000_s52230" name="Equation" r:id="rId4" imgW="1409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172200"/>
          </a:xfrm>
        </p:spPr>
        <p:txBody>
          <a:bodyPr/>
          <a:lstStyle/>
          <a:p>
            <a:r>
              <a:rPr lang="ru-RU"/>
              <a:t>из первого уравнения получаем: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Тогда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051050" y="1052513"/>
          <a:ext cx="3851275" cy="1663700"/>
        </p:xfrm>
        <a:graphic>
          <a:graphicData uri="http://schemas.openxmlformats.org/presentationml/2006/ole">
            <p:oleObj spid="_x0000_s53252" name="Equation" r:id="rId3" imgW="1002960" imgH="431640" progId="Equation.3">
              <p:embed/>
            </p:oleObj>
          </a:graphicData>
        </a:graphic>
      </p:graphicFrame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835150" y="3716338"/>
          <a:ext cx="5040313" cy="2468562"/>
        </p:xfrm>
        <a:graphic>
          <a:graphicData uri="http://schemas.openxmlformats.org/presentationml/2006/ole">
            <p:oleObj spid="_x0000_s53254" name="Equation" r:id="rId4" imgW="139680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915400" cy="6172200"/>
          </a:xfrm>
        </p:spPr>
        <p:txBody>
          <a:bodyPr/>
          <a:lstStyle/>
          <a:p>
            <a:pPr algn="just"/>
            <a:r>
              <a:rPr lang="ru-RU">
                <a:solidFill>
                  <a:schemeClr val="bg1"/>
                </a:solidFill>
              </a:rPr>
              <a:t>Отсюда: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443388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42436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422910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1042988" y="1125538"/>
          <a:ext cx="6046787" cy="711200"/>
        </p:xfrm>
        <a:graphic>
          <a:graphicData uri="http://schemas.openxmlformats.org/presentationml/2006/ole">
            <p:oleObj spid="_x0000_s54280" name="Equation" r:id="rId3" imgW="1866600" imgH="215640" progId="Equation.3">
              <p:embed/>
            </p:oleObj>
          </a:graphicData>
        </a:graphic>
      </p:graphicFrame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1116013" y="2708275"/>
          <a:ext cx="6227762" cy="731838"/>
        </p:xfrm>
        <a:graphic>
          <a:graphicData uri="http://schemas.openxmlformats.org/presentationml/2006/ole">
            <p:oleObj spid="_x0000_s54282" name="Equation" r:id="rId4" imgW="1866600" imgH="215640" progId="Equation.3">
              <p:embed/>
            </p:oleObj>
          </a:graphicData>
        </a:graphic>
      </p:graphicFrame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1270000" y="4095750"/>
          <a:ext cx="5816600" cy="1317625"/>
        </p:xfrm>
        <a:graphic>
          <a:graphicData uri="http://schemas.openxmlformats.org/presentationml/2006/ole">
            <p:oleObj spid="_x0000_s54285" name="Equation" r:id="rId5" imgW="19173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943600"/>
          </a:xfrm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Отсюда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49580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763713" y="1484313"/>
          <a:ext cx="4922837" cy="942975"/>
        </p:xfrm>
        <a:graphic>
          <a:graphicData uri="http://schemas.openxmlformats.org/presentationml/2006/ole">
            <p:oleObj spid="_x0000_s55300" name="Equation" r:id="rId3" imgW="1143000" imgH="215640" progId="Equation.3">
              <p:embed/>
            </p:oleObj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827088" y="3716338"/>
          <a:ext cx="2879725" cy="1347787"/>
        </p:xfrm>
        <a:graphic>
          <a:graphicData uri="http://schemas.openxmlformats.org/presentationml/2006/ole">
            <p:oleObj spid="_x0000_s55302" name="Equation" r:id="rId4" imgW="927000" imgH="431640" progId="Equation.3">
              <p:embed/>
            </p:oleObj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4787900" y="3860800"/>
          <a:ext cx="3730625" cy="1436688"/>
        </p:xfrm>
        <a:graphic>
          <a:graphicData uri="http://schemas.openxmlformats.org/presentationml/2006/ole">
            <p:oleObj spid="_x0000_s55303" name="Equation" r:id="rId5" imgW="1130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"/>
            <a:ext cx="8610600" cy="6400800"/>
          </a:xfrm>
        </p:spPr>
        <p:txBody>
          <a:bodyPr/>
          <a:lstStyle/>
          <a:p>
            <a:r>
              <a:rPr lang="ru-RU" sz="2800">
                <a:solidFill>
                  <a:schemeClr val="bg1"/>
                </a:solidFill>
              </a:rPr>
              <a:t>Аналогично получаем: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339975" y="1196975"/>
          <a:ext cx="3859213" cy="1784350"/>
        </p:xfrm>
        <a:graphic>
          <a:graphicData uri="http://schemas.openxmlformats.org/presentationml/2006/ole">
            <p:oleObj spid="_x0000_s56324" name="Equation" r:id="rId3" imgW="939600" imgH="431640" progId="Equation.3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2484438" y="3644900"/>
          <a:ext cx="3954462" cy="1762125"/>
        </p:xfrm>
        <a:graphic>
          <a:graphicData uri="http://schemas.openxmlformats.org/presentationml/2006/ole">
            <p:oleObj spid="_x0000_s56325" name="Equation" r:id="rId4" imgW="9777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6019800"/>
          </a:xfrm>
        </p:spPr>
        <p:txBody>
          <a:bodyPr/>
          <a:lstStyle/>
          <a:p>
            <a:pPr algn="ctr"/>
            <a:r>
              <a:rPr lang="ru-RU" sz="3600" b="1">
                <a:cs typeface="Arial" charset="0"/>
              </a:rPr>
              <a:t>Проблема идентификации.</a:t>
            </a:r>
          </a:p>
          <a:p>
            <a:endParaRPr lang="ru-RU" sz="3600" b="1">
              <a:cs typeface="Arial" charset="0"/>
            </a:endParaRPr>
          </a:p>
          <a:p>
            <a:r>
              <a:rPr lang="ru-RU" sz="3600" b="1">
                <a:cs typeface="Arial" charset="0"/>
              </a:rPr>
              <a:t>Идентификация - </a:t>
            </a:r>
            <a:r>
              <a:rPr lang="ru-RU" b="1"/>
              <a:t>единственность соответствия между приведенной и структурной формами модели.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964612" cy="5619750"/>
          </a:xfrm>
        </p:spPr>
        <p:txBody>
          <a:bodyPr/>
          <a:lstStyle/>
          <a:p>
            <a:r>
              <a:rPr lang="ru-RU" sz="3600" b="1" i="1"/>
              <a:t>С позиции идентифицируемости структурные модели можно подразделить на три вида:</a:t>
            </a:r>
          </a:p>
          <a:p>
            <a:endParaRPr lang="ru-RU" sz="3600" b="1" i="1"/>
          </a:p>
          <a:p>
            <a:r>
              <a:rPr lang="ru-RU" sz="3600" b="1" i="1"/>
              <a:t>   идентифицируемые;</a:t>
            </a:r>
          </a:p>
          <a:p>
            <a:r>
              <a:rPr lang="ru-RU" sz="3600" b="1" i="1"/>
              <a:t>   неидентифицируемые;</a:t>
            </a:r>
          </a:p>
          <a:p>
            <a:r>
              <a:rPr lang="ru-RU" sz="3600" b="1" i="1"/>
              <a:t>   сверхидентифицируемые.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424863" cy="6335712"/>
          </a:xfrm>
        </p:spPr>
        <p:txBody>
          <a:bodyPr/>
          <a:lstStyle/>
          <a:p>
            <a:r>
              <a:rPr lang="ru-RU"/>
              <a:t>Модель считается </a:t>
            </a:r>
            <a:r>
              <a:rPr lang="ru-RU" b="1">
                <a:solidFill>
                  <a:srgbClr val="0033CC"/>
                </a:solidFill>
              </a:rPr>
              <a:t>идентифицируемой</a:t>
            </a:r>
            <a:r>
              <a:rPr lang="ru-RU"/>
              <a:t>, если </a:t>
            </a:r>
            <a:r>
              <a:rPr lang="ru-RU" b="1">
                <a:solidFill>
                  <a:srgbClr val="0033CC"/>
                </a:solidFill>
              </a:rPr>
              <a:t>каждое</a:t>
            </a:r>
            <a:r>
              <a:rPr lang="ru-RU"/>
              <a:t> </a:t>
            </a:r>
            <a:r>
              <a:rPr lang="ru-RU" b="1">
                <a:solidFill>
                  <a:srgbClr val="0033CC"/>
                </a:solidFill>
              </a:rPr>
              <a:t>уравнение системы идентифицируемо.</a:t>
            </a:r>
            <a:r>
              <a:rPr lang="ru-RU"/>
              <a:t> </a:t>
            </a:r>
          </a:p>
          <a:p>
            <a:endParaRPr lang="ru-RU"/>
          </a:p>
          <a:p>
            <a:r>
              <a:rPr lang="ru-RU"/>
              <a:t>Если </a:t>
            </a:r>
            <a:r>
              <a:rPr lang="ru-RU" b="1">
                <a:solidFill>
                  <a:srgbClr val="009900"/>
                </a:solidFill>
              </a:rPr>
              <a:t>хотя бы</a:t>
            </a:r>
            <a:r>
              <a:rPr lang="ru-RU"/>
              <a:t> </a:t>
            </a:r>
            <a:r>
              <a:rPr lang="ru-RU" b="1">
                <a:solidFill>
                  <a:srgbClr val="009900"/>
                </a:solidFill>
              </a:rPr>
              <a:t>одно из</a:t>
            </a:r>
            <a:r>
              <a:rPr lang="ru-RU"/>
              <a:t> </a:t>
            </a:r>
            <a:r>
              <a:rPr lang="ru-RU" b="1">
                <a:solidFill>
                  <a:srgbClr val="009900"/>
                </a:solidFill>
              </a:rPr>
              <a:t>уравнений</a:t>
            </a:r>
            <a:r>
              <a:rPr lang="ru-RU"/>
              <a:t> системы </a:t>
            </a:r>
            <a:r>
              <a:rPr lang="ru-RU" b="1">
                <a:solidFill>
                  <a:srgbClr val="009900"/>
                </a:solidFill>
              </a:rPr>
              <a:t>неидентифицируемо</a:t>
            </a:r>
            <a:r>
              <a:rPr lang="ru-RU"/>
              <a:t>, то и вся модель считается </a:t>
            </a:r>
            <a:r>
              <a:rPr lang="ru-RU" b="1">
                <a:solidFill>
                  <a:srgbClr val="009900"/>
                </a:solidFill>
              </a:rPr>
              <a:t>неидентифицируемой</a:t>
            </a:r>
            <a:r>
              <a:rPr lang="ru-RU"/>
              <a:t>. </a:t>
            </a:r>
          </a:p>
          <a:p>
            <a:endParaRPr lang="ru-RU"/>
          </a:p>
          <a:p>
            <a:r>
              <a:rPr lang="ru-RU" b="1">
                <a:solidFill>
                  <a:srgbClr val="FF3300"/>
                </a:solidFill>
              </a:rPr>
              <a:t>Сверхидентифицируемая</a:t>
            </a:r>
            <a:r>
              <a:rPr lang="ru-RU"/>
              <a:t> модель содержит </a:t>
            </a:r>
            <a:r>
              <a:rPr lang="ru-RU" b="1">
                <a:solidFill>
                  <a:srgbClr val="FF3300"/>
                </a:solidFill>
              </a:rPr>
              <a:t>хотя бы одно сверхидентифицируемое</a:t>
            </a:r>
            <a:r>
              <a:rPr lang="ru-RU"/>
              <a:t> уравнение.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8915400" cy="6096000"/>
          </a:xfrm>
        </p:spPr>
        <p:txBody>
          <a:bodyPr/>
          <a:lstStyle/>
          <a:p>
            <a:r>
              <a:rPr lang="ru-RU" b="1"/>
              <a:t>1. система независимых уравнений</a:t>
            </a:r>
            <a:endParaRPr 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50825" y="2133600"/>
          <a:ext cx="7559675" cy="3062288"/>
        </p:xfrm>
        <a:graphic>
          <a:graphicData uri="http://schemas.openxmlformats.org/presentationml/2006/ole">
            <p:oleObj spid="_x0000_s41988" name="Equation" r:id="rId3" imgW="2323800" imgH="93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893175" cy="611981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b="1"/>
              <a:t>Необходимое условие идентификации (счетное правило):</a:t>
            </a:r>
          </a:p>
          <a:p>
            <a:pPr>
              <a:lnSpc>
                <a:spcPct val="90000"/>
              </a:lnSpc>
            </a:pPr>
            <a:r>
              <a:rPr lang="en-US" i="1"/>
              <a:t>H</a:t>
            </a:r>
            <a:r>
              <a:rPr lang="ru-RU"/>
              <a:t> -число эндогенных переменных в уравнении системы, </a:t>
            </a:r>
          </a:p>
          <a:p>
            <a:pPr>
              <a:lnSpc>
                <a:spcPct val="90000"/>
              </a:lnSpc>
            </a:pPr>
            <a:r>
              <a:rPr lang="ru-RU"/>
              <a:t> </a:t>
            </a:r>
            <a:r>
              <a:rPr lang="en-US" i="1"/>
              <a:t>D</a:t>
            </a:r>
            <a:r>
              <a:rPr lang="ru-RU"/>
              <a:t> - число экзогенных переменных, которые содержатся в системе, но не входят в  данное  уравнение,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   то условие идентифицируемости модели может быть записано в виде:</a:t>
            </a:r>
          </a:p>
          <a:p>
            <a:pPr>
              <a:lnSpc>
                <a:spcPct val="90000"/>
              </a:lnSpc>
            </a:pPr>
            <a:r>
              <a:rPr lang="ru-RU"/>
              <a:t>                   —уравнение идентифицируемо;</a:t>
            </a:r>
            <a:endParaRPr lang="en-US"/>
          </a:p>
          <a:p>
            <a:pPr>
              <a:lnSpc>
                <a:spcPct val="90000"/>
              </a:lnSpc>
            </a:pPr>
            <a:r>
              <a:rPr lang="ru-RU"/>
              <a:t>                   — уравнение неидентифицируемо;</a:t>
            </a:r>
            <a:endParaRPr lang="en-US"/>
          </a:p>
          <a:p>
            <a:pPr>
              <a:lnSpc>
                <a:spcPct val="90000"/>
              </a:lnSpc>
            </a:pPr>
            <a:r>
              <a:rPr lang="ru-RU"/>
              <a:t>               </a:t>
            </a:r>
            <a:r>
              <a:rPr lang="en-US"/>
              <a:t> </a:t>
            </a:r>
            <a:r>
              <a:rPr lang="ru-RU"/>
              <a:t>— уравнение сверхидентифицируемо.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50825" y="4652963"/>
          <a:ext cx="2097088" cy="517525"/>
        </p:xfrm>
        <a:graphic>
          <a:graphicData uri="http://schemas.openxmlformats.org/presentationml/2006/ole">
            <p:oleObj spid="_x0000_s60420" name="Equation" r:id="rId3" imgW="660400" imgH="165100" progId="Equation.3">
              <p:embed/>
            </p:oleObj>
          </a:graphicData>
        </a:graphic>
      </p:graphicFrame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250825" y="5373688"/>
          <a:ext cx="1952625" cy="481012"/>
        </p:xfrm>
        <a:graphic>
          <a:graphicData uri="http://schemas.openxmlformats.org/presentationml/2006/ole">
            <p:oleObj spid="_x0000_s60422" name="Equation" r:id="rId4" imgW="660400" imgH="165100" progId="Equation.3">
              <p:embed/>
            </p:oleObj>
          </a:graphicData>
        </a:graphic>
      </p:graphicFrame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176213" y="5861050"/>
          <a:ext cx="2025650" cy="498475"/>
        </p:xfrm>
        <a:graphic>
          <a:graphicData uri="http://schemas.openxmlformats.org/presentationml/2006/ole">
            <p:oleObj spid="_x0000_s60423" name="Equation" r:id="rId5" imgW="660400" imgH="165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062912" cy="497046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ja-JP" sz="2800" b="1"/>
              <a:t>Достаточное условие идентифицикации:</a:t>
            </a:r>
          </a:p>
          <a:p>
            <a:pPr>
              <a:buFontTx/>
              <a:buNone/>
            </a:pPr>
            <a:endParaRPr lang="ru-RU" altLang="ja-JP" sz="2800" b="1"/>
          </a:p>
          <a:p>
            <a:pPr>
              <a:buFontTx/>
              <a:buNone/>
            </a:pPr>
            <a:r>
              <a:rPr lang="ru-RU" altLang="ja-JP" sz="2800"/>
              <a:t>            Если определитель матрицы, составленной из коэффициентов при переменных, отсутствующих в уравнении, не равен 0 и ранг матрицы не меньше числа эндогенных переменных системы без единицы, то это уравнение точно идентифицируемо.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Пример:</a:t>
            </a:r>
            <a:br>
              <a:rPr lang="ru-RU" sz="4000"/>
            </a:br>
            <a:endParaRPr lang="ru-RU" sz="40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62913" cy="1231900"/>
          </a:xfrm>
        </p:spPr>
        <p:txBody>
          <a:bodyPr/>
          <a:lstStyle/>
          <a:p>
            <a:r>
              <a:rPr lang="ru-RU" sz="2400"/>
              <a:t>Определить, идентифицируемо ли каждое из уравнений модели и идентифицируема ли модель в целом.</a:t>
            </a:r>
            <a:br>
              <a:rPr lang="ru-RU" sz="2400"/>
            </a:br>
            <a:r>
              <a:rPr lang="ru-RU" sz="2400"/>
              <a:t>Записать в общем виде приведенную форму модели.</a:t>
            </a: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76375" y="3716338"/>
          <a:ext cx="5976938" cy="1951037"/>
        </p:xfrm>
        <a:graphic>
          <a:graphicData uri="http://schemas.openxmlformats.org/presentationml/2006/ole">
            <p:oleObj spid="_x0000_s63492" name="Формула" r:id="rId3" imgW="2412720" imgH="78732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6288088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Tx/>
              <a:buNone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403350" y="1412875"/>
          <a:ext cx="6272213" cy="931863"/>
        </p:xfrm>
        <a:graphic>
          <a:graphicData uri="http://schemas.openxmlformats.org/presentationml/2006/ole">
            <p:oleObj spid="_x0000_s43013" name="Equation" r:id="rId3" imgW="1536480" imgH="228600" progId="Equation.3">
              <p:embed/>
            </p:oleObj>
          </a:graphicData>
        </a:graphic>
      </p:graphicFrame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1476375" y="2205038"/>
          <a:ext cx="5561013" cy="952500"/>
        </p:xfrm>
        <a:graphic>
          <a:graphicData uri="http://schemas.openxmlformats.org/presentationml/2006/ole">
            <p:oleObj spid="_x0000_s43015" name="Equation" r:id="rId4" imgW="1333440" imgH="22860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547813" y="3141663"/>
          <a:ext cx="4297362" cy="868362"/>
        </p:xfrm>
        <a:graphic>
          <a:graphicData uri="http://schemas.openxmlformats.org/presentationml/2006/ole">
            <p:oleObj spid="_x0000_s43016" name="Equation" r:id="rId5" imgW="1130040" imgH="2286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1476375" y="4005263"/>
          <a:ext cx="4924425" cy="995362"/>
        </p:xfrm>
        <a:graphic>
          <a:graphicData uri="http://schemas.openxmlformats.org/presentationml/2006/ole">
            <p:oleObj spid="_x0000_s43017" name="Equation" r:id="rId6" imgW="11300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610600" cy="624840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/>
              <a:t> </a:t>
            </a:r>
            <a:r>
              <a:rPr lang="ru-RU" b="1"/>
              <a:t>2. системы рекурсивных уравнений:</a:t>
            </a:r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endParaRPr lang="ru-RU" b="1"/>
          </a:p>
          <a:p>
            <a:pPr>
              <a:buFontTx/>
              <a:buNone/>
            </a:pPr>
            <a:r>
              <a:rPr lang="ru-RU" b="1"/>
              <a:t>    </a:t>
            </a:r>
            <a:endParaRPr lang="ru-RU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2843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0" y="1628775"/>
          <a:ext cx="9144000" cy="3024188"/>
        </p:xfrm>
        <a:graphic>
          <a:graphicData uri="http://schemas.openxmlformats.org/presentationml/2006/ole">
            <p:oleObj spid="_x0000_s44036" name="Equation" r:id="rId3" imgW="4178160" imgH="116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6096000"/>
          </a:xfrm>
        </p:spPr>
        <p:txBody>
          <a:bodyPr/>
          <a:lstStyle/>
          <a:p>
            <a:r>
              <a:rPr lang="ru-RU"/>
              <a:t>Пример: </a:t>
            </a:r>
            <a:r>
              <a:rPr lang="ru-RU" i="1"/>
              <a:t>модель производительности труда и фондоотдачи вида</a:t>
            </a:r>
            <a:r>
              <a:rPr lang="ru-RU"/>
              <a:t>: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где      - производительность труда;</a:t>
            </a:r>
          </a:p>
          <a:p>
            <a:r>
              <a:rPr lang="ru-RU"/>
              <a:t>           - фондоотдача;</a:t>
            </a:r>
          </a:p>
          <a:p>
            <a:r>
              <a:rPr lang="ru-RU"/>
              <a:t>           - фондовооруженность труда;</a:t>
            </a:r>
          </a:p>
          <a:p>
            <a:r>
              <a:rPr lang="ru-RU"/>
              <a:t>          -энерговооруженность труда;</a:t>
            </a:r>
          </a:p>
          <a:p>
            <a:r>
              <a:rPr lang="ru-RU"/>
              <a:t>          - квалификация рабочих.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611188" y="1628775"/>
          <a:ext cx="7551737" cy="1504950"/>
        </p:xfrm>
        <a:graphic>
          <a:graphicData uri="http://schemas.openxmlformats.org/presentationml/2006/ole">
            <p:oleObj spid="_x0000_s45060" name="Equation" r:id="rId3" imgW="2438400" imgH="482600" progId="Equation.3">
              <p:embed/>
            </p:oleObj>
          </a:graphicData>
        </a:graphic>
      </p:graphicFrame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1116013" y="3213100"/>
          <a:ext cx="511175" cy="690563"/>
        </p:xfrm>
        <a:graphic>
          <a:graphicData uri="http://schemas.openxmlformats.org/presentationml/2006/ole">
            <p:oleObj spid="_x0000_s45062" name="Equation" r:id="rId4" imgW="164885" imgH="215619" progId="Equation.3">
              <p:embed/>
            </p:oleObj>
          </a:graphicData>
        </a:graphic>
      </p:graphicFrame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827088" y="3860800"/>
          <a:ext cx="563562" cy="647700"/>
        </p:xfrm>
        <a:graphic>
          <a:graphicData uri="http://schemas.openxmlformats.org/presentationml/2006/ole">
            <p:oleObj spid="_x0000_s45064" name="Equation" r:id="rId5" imgW="190335" imgH="215713" progId="Equation.3">
              <p:embed/>
            </p:oleObj>
          </a:graphicData>
        </a:graphic>
      </p:graphicFrame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930275" y="4522788"/>
          <a:ext cx="452438" cy="649287"/>
        </p:xfrm>
        <a:graphic>
          <a:graphicData uri="http://schemas.openxmlformats.org/presentationml/2006/ole">
            <p:oleObj spid="_x0000_s45066" name="Equation" r:id="rId6" imgW="152268" imgH="215713" progId="Equation.3">
              <p:embed/>
            </p:oleObj>
          </a:graphicData>
        </a:graphic>
      </p:graphicFrame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8" name="Object 12"/>
          <p:cNvGraphicFramePr>
            <a:graphicFrameLocks noChangeAspect="1"/>
          </p:cNvGraphicFramePr>
          <p:nvPr/>
        </p:nvGraphicFramePr>
        <p:xfrm>
          <a:off x="930275" y="5013325"/>
          <a:ext cx="536575" cy="649288"/>
        </p:xfrm>
        <a:graphic>
          <a:graphicData uri="http://schemas.openxmlformats.org/presentationml/2006/ole">
            <p:oleObj spid="_x0000_s45068" name="Equation" r:id="rId7" imgW="177569" imgH="215619" progId="Equation.3">
              <p:embed/>
            </p:oleObj>
          </a:graphicData>
        </a:graphic>
      </p:graphicFrame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930275" y="5516563"/>
          <a:ext cx="509588" cy="719137"/>
        </p:xfrm>
        <a:graphic>
          <a:graphicData uri="http://schemas.openxmlformats.org/presentationml/2006/ole">
            <p:oleObj spid="_x0000_s45070" name="Equation" r:id="rId8" imgW="165028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00800"/>
          </a:xfrm>
        </p:spPr>
        <p:txBody>
          <a:bodyPr/>
          <a:lstStyle/>
          <a:p>
            <a:r>
              <a:rPr lang="ru-RU" b="1"/>
              <a:t>3. система взаимозависимых уравнений- структурная форма модели (системы совместных, одновременных уравнений,</a:t>
            </a:r>
            <a:r>
              <a:rPr lang="ru-RU"/>
              <a:t>)</a:t>
            </a:r>
            <a:r>
              <a:rPr lang="ru-RU" b="1"/>
              <a:t>.</a:t>
            </a:r>
            <a:r>
              <a:rPr lang="ru-RU"/>
              <a:t>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0" y="2349500"/>
          <a:ext cx="9144000" cy="2359025"/>
        </p:xfrm>
        <a:graphic>
          <a:graphicData uri="http://schemas.openxmlformats.org/presentationml/2006/ole">
            <p:oleObj spid="_x0000_s46084" name="Формула" r:id="rId3" imgW="5752800" imgH="1180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610600" cy="6096000"/>
          </a:xfrm>
        </p:spPr>
        <p:txBody>
          <a:bodyPr/>
          <a:lstStyle/>
          <a:p>
            <a:r>
              <a:rPr lang="ru-RU" sz="2800"/>
              <a:t>Пример: </a:t>
            </a:r>
            <a:r>
              <a:rPr lang="ru-RU" sz="2800" i="1"/>
              <a:t>модель динамики цены и заработной платы вида</a:t>
            </a:r>
          </a:p>
          <a:p>
            <a:endParaRPr lang="ru-RU" sz="2800" i="1"/>
          </a:p>
          <a:p>
            <a:endParaRPr lang="ru-RU" sz="2800" i="1"/>
          </a:p>
          <a:p>
            <a:endParaRPr lang="ru-RU" sz="2800" i="1"/>
          </a:p>
          <a:p>
            <a:endParaRPr lang="ru-RU" sz="2800" i="1"/>
          </a:p>
          <a:p>
            <a:endParaRPr lang="ru-RU" sz="2800" i="1"/>
          </a:p>
          <a:p>
            <a:r>
              <a:rPr lang="ru-RU" sz="2800" i="1"/>
              <a:t>      - темп изменения месячной заработной платы;</a:t>
            </a:r>
          </a:p>
          <a:p>
            <a:r>
              <a:rPr lang="ru-RU" sz="2800" i="1"/>
              <a:t>       - темп изменения цен;</a:t>
            </a:r>
          </a:p>
          <a:p>
            <a:r>
              <a:rPr lang="ru-RU" sz="2800" i="1"/>
              <a:t>       - процент безработных;</a:t>
            </a:r>
          </a:p>
          <a:p>
            <a:r>
              <a:rPr lang="ru-RU" sz="2800" i="1"/>
              <a:t>       - темп изменения постоянного капитала;</a:t>
            </a:r>
          </a:p>
          <a:p>
            <a:r>
              <a:rPr lang="ru-RU" sz="2800" i="1"/>
              <a:t>       - темп изменения цен на импорт сырья.</a:t>
            </a:r>
            <a:endParaRPr lang="ru-RU" sz="2800"/>
          </a:p>
          <a:p>
            <a:endParaRPr lang="ru-RU" sz="280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095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827088" y="1773238"/>
          <a:ext cx="6700837" cy="1611312"/>
        </p:xfrm>
        <a:graphic>
          <a:graphicData uri="http://schemas.openxmlformats.org/presentationml/2006/ole">
            <p:oleObj spid="_x0000_s47109" name="Equation" r:id="rId3" imgW="2019300" imgH="482600" progId="Equation.3">
              <p:embed/>
            </p:oleObj>
          </a:graphicData>
        </a:graphic>
      </p:graphicFrame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763588" y="3775075"/>
          <a:ext cx="514350" cy="695325"/>
        </p:xfrm>
        <a:graphic>
          <a:graphicData uri="http://schemas.openxmlformats.org/presentationml/2006/ole">
            <p:oleObj spid="_x0000_s47113" name="Equation" r:id="rId4" imgW="164885" imgH="215619" progId="Equation.3">
              <p:embed/>
            </p:oleObj>
          </a:graphicData>
        </a:graphic>
      </p:graphicFrame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765175" y="4329113"/>
          <a:ext cx="530225" cy="609600"/>
        </p:xfrm>
        <a:graphic>
          <a:graphicData uri="http://schemas.openxmlformats.org/presentationml/2006/ole">
            <p:oleObj spid="_x0000_s47115" name="Equation" r:id="rId5" imgW="190335" imgH="215713" progId="Equation.3">
              <p:embed/>
            </p:oleObj>
          </a:graphicData>
        </a:graphic>
      </p:graphicFrame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17" name="Object 13"/>
          <p:cNvGraphicFramePr>
            <a:graphicFrameLocks noChangeAspect="1"/>
          </p:cNvGraphicFramePr>
          <p:nvPr/>
        </p:nvGraphicFramePr>
        <p:xfrm>
          <a:off x="766763" y="4751388"/>
          <a:ext cx="479425" cy="688975"/>
        </p:xfrm>
        <a:graphic>
          <a:graphicData uri="http://schemas.openxmlformats.org/presentationml/2006/ole">
            <p:oleObj spid="_x0000_s47117" name="Equation" r:id="rId6" imgW="152268" imgH="215713" progId="Equation.3">
              <p:embed/>
            </p:oleObj>
          </a:graphicData>
        </a:graphic>
      </p:graphicFrame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19" name="Object 15"/>
          <p:cNvGraphicFramePr>
            <a:graphicFrameLocks noChangeAspect="1"/>
          </p:cNvGraphicFramePr>
          <p:nvPr/>
        </p:nvGraphicFramePr>
        <p:xfrm>
          <a:off x="777875" y="5357813"/>
          <a:ext cx="476250" cy="576262"/>
        </p:xfrm>
        <a:graphic>
          <a:graphicData uri="http://schemas.openxmlformats.org/presentationml/2006/ole">
            <p:oleObj spid="_x0000_s47119" name="Equation" r:id="rId7" imgW="177569" imgH="215619" progId="Equation.3">
              <p:embed/>
            </p:oleObj>
          </a:graphicData>
        </a:graphic>
      </p:graphicFrame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21" name="Object 17"/>
          <p:cNvGraphicFramePr>
            <a:graphicFrameLocks noChangeAspect="1"/>
          </p:cNvGraphicFramePr>
          <p:nvPr/>
        </p:nvGraphicFramePr>
        <p:xfrm>
          <a:off x="769938" y="5876925"/>
          <a:ext cx="454025" cy="641350"/>
        </p:xfrm>
        <a:graphic>
          <a:graphicData uri="http://schemas.openxmlformats.org/presentationml/2006/ole">
            <p:oleObj spid="_x0000_s47121" name="Equation" r:id="rId8" imgW="165028" imgH="228501" progId="Equation.3">
              <p:embed/>
            </p:oleObj>
          </a:graphicData>
        </a:graphic>
      </p:graphicFrame>
      <p:sp>
        <p:nvSpPr>
          <p:cNvPr id="471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r>
              <a:rPr lang="ru-RU"/>
              <a:t>В отличие от предыдущих систем каждое уравнение </a:t>
            </a:r>
            <a:r>
              <a:rPr lang="ru-RU" b="1"/>
              <a:t>системы одновременных уравнений</a:t>
            </a:r>
            <a:r>
              <a:rPr lang="ru-RU"/>
              <a:t> не может рассматриваться самостоятельно, и для нахождения его параметров традиционный </a:t>
            </a:r>
            <a:r>
              <a:rPr lang="ru-RU" b="1"/>
              <a:t>МНК</a:t>
            </a:r>
            <a:r>
              <a:rPr lang="ru-RU"/>
              <a:t> </a:t>
            </a:r>
            <a:r>
              <a:rPr lang="ru-RU" b="1"/>
              <a:t>неприменим</a:t>
            </a:r>
            <a:r>
              <a:rPr lang="ru-RU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333375"/>
            <a:ext cx="7772400" cy="5756275"/>
          </a:xfrm>
        </p:spPr>
        <p:txBody>
          <a:bodyPr/>
          <a:lstStyle/>
          <a:p>
            <a:r>
              <a:rPr lang="ru-RU"/>
              <a:t> Система совместных, одновременных уравнений обычно содержит эндогенные и экзогенные переменные.</a:t>
            </a:r>
            <a:r>
              <a:rPr lang="ru-RU" b="1"/>
              <a:t> </a:t>
            </a:r>
          </a:p>
          <a:p>
            <a:r>
              <a:rPr lang="ru-RU" b="1"/>
              <a:t>Эндогенные переменные</a:t>
            </a:r>
            <a:r>
              <a:rPr lang="ru-RU"/>
              <a:t> (</a:t>
            </a:r>
            <a:r>
              <a:rPr lang="en-US" i="1"/>
              <a:t>y</a:t>
            </a:r>
            <a:r>
              <a:rPr lang="ru-RU"/>
              <a:t>). Это зависимые переменные, число которых равно числу уравнений в системе.</a:t>
            </a:r>
          </a:p>
          <a:p>
            <a:r>
              <a:rPr lang="ru-RU"/>
              <a:t> </a:t>
            </a:r>
            <a:r>
              <a:rPr lang="ru-RU" b="1"/>
              <a:t>Экзогенные переменные</a:t>
            </a:r>
            <a:r>
              <a:rPr lang="ru-RU"/>
              <a:t> (</a:t>
            </a:r>
            <a:r>
              <a:rPr lang="en-US"/>
              <a:t>x</a:t>
            </a:r>
            <a:r>
              <a:rPr lang="ru-RU"/>
              <a:t>). Это предопределенные переменные, влияющие на эндогенные переменные, но не зависящие от них.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833688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432</Words>
  <Application>Microsoft PowerPoint</Application>
  <PresentationFormat>Экран (4:3)</PresentationFormat>
  <Paragraphs>105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Times New Roman</vt:lpstr>
      <vt:lpstr>Arial</vt:lpstr>
      <vt:lpstr>Оформление по умолчанию</vt:lpstr>
      <vt:lpstr>Microsoft Equation 3.0</vt:lpstr>
      <vt:lpstr>Системы эконометрических уравнений</vt:lpstr>
      <vt:lpstr>Слайд 2</vt:lpstr>
      <vt:lpstr>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Пример: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11. 1.Исследование остатков.</dc:title>
  <dc:creator>Kiselevskie</dc:creator>
  <cp:lastModifiedBy>DIS</cp:lastModifiedBy>
  <cp:revision>38</cp:revision>
  <dcterms:created xsi:type="dcterms:W3CDTF">2003-11-25T12:20:44Z</dcterms:created>
  <dcterms:modified xsi:type="dcterms:W3CDTF">2013-04-23T09:49:41Z</dcterms:modified>
</cp:coreProperties>
</file>